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78" r:id="rId1"/>
  </p:sldMasterIdLst>
  <p:sldIdLst>
    <p:sldId id="256" r:id="rId2"/>
    <p:sldId id="264" r:id="rId3"/>
    <p:sldId id="265" r:id="rId4"/>
    <p:sldId id="266" r:id="rId5"/>
    <p:sldId id="267" r:id="rId6"/>
    <p:sldId id="268" r:id="rId7"/>
    <p:sldId id="269"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0C156E0-4526-E1AB-3EA9-5C692FC3C00B}"/>
              </a:ext>
            </a:extLst>
          </p:cNvPr>
          <p:cNvSpPr>
            <a:spLocks noChangeArrowheads="1"/>
          </p:cNvSpPr>
          <p:nvPr/>
        </p:nvSpPr>
        <p:spPr bwMode="hidden">
          <a:xfrm>
            <a:off x="0" y="0"/>
            <a:ext cx="3505200" cy="685800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70659" name="Rectangle 3">
            <a:extLst>
              <a:ext uri="{FF2B5EF4-FFF2-40B4-BE49-F238E27FC236}">
                <a16:creationId xmlns:a16="http://schemas.microsoft.com/office/drawing/2014/main" id="{90CBB672-A8CD-79D3-BD07-0DA2B9F3763C}"/>
              </a:ext>
            </a:extLst>
          </p:cNvPr>
          <p:cNvSpPr>
            <a:spLocks noChangeArrowheads="1"/>
          </p:cNvSpPr>
          <p:nvPr/>
        </p:nvSpPr>
        <p:spPr bwMode="hidden">
          <a:xfrm>
            <a:off x="250825" y="2276475"/>
            <a:ext cx="8893175" cy="13716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z="2400">
              <a:latin typeface="Times New Roman" panose="02020603050405020304" pitchFamily="18" charset="0"/>
            </a:endParaRPr>
          </a:p>
        </p:txBody>
      </p:sp>
      <p:sp>
        <p:nvSpPr>
          <p:cNvPr id="70660" name="Rectangle 4">
            <a:extLst>
              <a:ext uri="{FF2B5EF4-FFF2-40B4-BE49-F238E27FC236}">
                <a16:creationId xmlns:a16="http://schemas.microsoft.com/office/drawing/2014/main" id="{F1613615-3577-9D2B-37D1-7AD344F61533}"/>
              </a:ext>
            </a:extLst>
          </p:cNvPr>
          <p:cNvSpPr>
            <a:spLocks noGrp="1" noChangeArrowheads="1"/>
          </p:cNvSpPr>
          <p:nvPr>
            <p:ph type="ctrTitle"/>
          </p:nvPr>
        </p:nvSpPr>
        <p:spPr>
          <a:xfrm>
            <a:off x="1331913" y="2420938"/>
            <a:ext cx="7659687" cy="1079500"/>
          </a:xfrm>
        </p:spPr>
        <p:txBody>
          <a:bodyPr/>
          <a:lstStyle>
            <a:lvl1pPr>
              <a:defRPr/>
            </a:lvl1pPr>
          </a:lstStyle>
          <a:p>
            <a:pPr lvl="0"/>
            <a:r>
              <a:rPr lang="en-GB" altLang="en-US" noProof="0"/>
              <a:t>Click to edit Master title style</a:t>
            </a:r>
          </a:p>
        </p:txBody>
      </p:sp>
      <p:pic>
        <p:nvPicPr>
          <p:cNvPr id="70661" name="Picture 5">
            <a:extLst>
              <a:ext uri="{FF2B5EF4-FFF2-40B4-BE49-F238E27FC236}">
                <a16:creationId xmlns:a16="http://schemas.microsoft.com/office/drawing/2014/main" id="{D3A606F7-6AE9-4C9F-56CB-75B33638A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4724400"/>
            <a:ext cx="2328863" cy="19129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2BA73-B6B6-A06A-0006-A336C979F2B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FBD4007-C9BA-6F82-0958-68CB62E873B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412636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92D35-9FC7-4C08-E40A-D390D821882E}"/>
              </a:ext>
            </a:extLst>
          </p:cNvPr>
          <p:cNvSpPr>
            <a:spLocks noGrp="1"/>
          </p:cNvSpPr>
          <p:nvPr>
            <p:ph type="title" orient="vert"/>
          </p:nvPr>
        </p:nvSpPr>
        <p:spPr>
          <a:xfrm>
            <a:off x="6629400" y="188913"/>
            <a:ext cx="2057400" cy="6335712"/>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F58D832-A246-37DA-06FA-EBB8365E8C18}"/>
              </a:ext>
            </a:extLst>
          </p:cNvPr>
          <p:cNvSpPr>
            <a:spLocks noGrp="1"/>
          </p:cNvSpPr>
          <p:nvPr>
            <p:ph type="body" orient="vert" idx="1"/>
          </p:nvPr>
        </p:nvSpPr>
        <p:spPr>
          <a:xfrm>
            <a:off x="457200" y="188913"/>
            <a:ext cx="6019800" cy="633571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50816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414B3-C657-175A-45A0-5EB2F17A4B4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A03EBFB-0EAA-2F1C-EB93-08D542B0A10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850463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A61E2-7C19-7615-2C58-D3D00A90C291}"/>
              </a:ext>
            </a:extLst>
          </p:cNvPr>
          <p:cNvSpPr>
            <a:spLocks noGrp="1"/>
          </p:cNvSpPr>
          <p:nvPr>
            <p:ph type="title"/>
          </p:nvPr>
        </p:nvSpPr>
        <p:spPr>
          <a:xfrm>
            <a:off x="623888" y="1709738"/>
            <a:ext cx="78867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813929C-476E-ABE7-B55F-440797F3412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GB"/>
              <a:t>Click to edit Master text styles</a:t>
            </a:r>
          </a:p>
        </p:txBody>
      </p:sp>
    </p:spTree>
    <p:extLst>
      <p:ext uri="{BB962C8B-B14F-4D97-AF65-F5344CB8AC3E}">
        <p14:creationId xmlns:p14="http://schemas.microsoft.com/office/powerpoint/2010/main" val="405287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7176A-20DB-32CD-E82F-E3F30DB5355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D247F75-C729-7F26-5376-D72A51FF4E3A}"/>
              </a:ext>
            </a:extLst>
          </p:cNvPr>
          <p:cNvSpPr>
            <a:spLocks noGrp="1"/>
          </p:cNvSpPr>
          <p:nvPr>
            <p:ph sz="half" idx="1"/>
          </p:nvPr>
        </p:nvSpPr>
        <p:spPr>
          <a:xfrm>
            <a:off x="457200" y="1268413"/>
            <a:ext cx="4038600" cy="52562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601A9697-35DA-FD9C-6DCE-CB8B5B01C9C7}"/>
              </a:ext>
            </a:extLst>
          </p:cNvPr>
          <p:cNvSpPr>
            <a:spLocks noGrp="1"/>
          </p:cNvSpPr>
          <p:nvPr>
            <p:ph sz="half" idx="2"/>
          </p:nvPr>
        </p:nvSpPr>
        <p:spPr>
          <a:xfrm>
            <a:off x="4648200" y="1268413"/>
            <a:ext cx="4038600" cy="52562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164500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8799E-D7B9-1F40-07F4-DF4E2F690DF9}"/>
              </a:ext>
            </a:extLst>
          </p:cNvPr>
          <p:cNvSpPr>
            <a:spLocks noGrp="1"/>
          </p:cNvSpPr>
          <p:nvPr>
            <p:ph type="title"/>
          </p:nvPr>
        </p:nvSpPr>
        <p:spPr>
          <a:xfrm>
            <a:off x="630238" y="365125"/>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EFACCAAF-D55D-5F50-B151-AE604E50D1F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DE8125E-B6F3-7AE6-2584-FC95E828EBFC}"/>
              </a:ext>
            </a:extLst>
          </p:cNvPr>
          <p:cNvSpPr>
            <a:spLocks noGrp="1"/>
          </p:cNvSpPr>
          <p:nvPr>
            <p:ph sz="half" idx="2"/>
          </p:nvPr>
        </p:nvSpPr>
        <p:spPr>
          <a:xfrm>
            <a:off x="630238" y="2505075"/>
            <a:ext cx="386873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5D377DD-0A67-503B-F864-C8B193647E8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8B5BA64-7F20-18DE-A20D-1D5422BD2DA7}"/>
              </a:ext>
            </a:extLst>
          </p:cNvPr>
          <p:cNvSpPr>
            <a:spLocks noGrp="1"/>
          </p:cNvSpPr>
          <p:nvPr>
            <p:ph sz="quarter" idx="4"/>
          </p:nvPr>
        </p:nvSpPr>
        <p:spPr>
          <a:xfrm>
            <a:off x="4629150" y="2505075"/>
            <a:ext cx="38877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19296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DC4BA-D811-3872-52D6-4C043A20FD88}"/>
              </a:ext>
            </a:extLst>
          </p:cNvPr>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43701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1524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DCE5A-D05F-05B0-66D1-DE64C566FDAD}"/>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8E89B1B-81A9-FAC1-1CE2-42F265F6215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F019439B-0C97-AAC7-64B7-38903A3D6F0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352885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D9DF3-969D-44EC-5050-690EE1FBA26E}"/>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20163B24-6031-706D-9A50-DCD7B3BE1F1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D790B0-DEC3-7647-F442-11B2E148DE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11620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954F9FC5-F064-2EF3-8EB3-CDD7D6E92022}"/>
              </a:ext>
            </a:extLst>
          </p:cNvPr>
          <p:cNvSpPr>
            <a:spLocks noChangeArrowheads="1"/>
          </p:cNvSpPr>
          <p:nvPr/>
        </p:nvSpPr>
        <p:spPr bwMode="hidden">
          <a:xfrm>
            <a:off x="0" y="0"/>
            <a:ext cx="3505200" cy="685800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69635" name="Rectangle 3">
            <a:extLst>
              <a:ext uri="{FF2B5EF4-FFF2-40B4-BE49-F238E27FC236}">
                <a16:creationId xmlns:a16="http://schemas.microsoft.com/office/drawing/2014/main" id="{7D0878AD-E3D1-F6FD-77E4-1FC029E3821A}"/>
              </a:ext>
            </a:extLst>
          </p:cNvPr>
          <p:cNvSpPr>
            <a:spLocks noGrp="1" noChangeArrowheads="1"/>
          </p:cNvSpPr>
          <p:nvPr>
            <p:ph type="title"/>
          </p:nvPr>
        </p:nvSpPr>
        <p:spPr bwMode="auto">
          <a:xfrm>
            <a:off x="457200" y="188913"/>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69636" name="Rectangle 4">
            <a:extLst>
              <a:ext uri="{FF2B5EF4-FFF2-40B4-BE49-F238E27FC236}">
                <a16:creationId xmlns:a16="http://schemas.microsoft.com/office/drawing/2014/main" id="{0BADC5A5-F171-4D18-45B3-253DC5D2DB15}"/>
              </a:ext>
            </a:extLst>
          </p:cNvPr>
          <p:cNvSpPr>
            <a:spLocks noGrp="1" noChangeArrowheads="1"/>
          </p:cNvSpPr>
          <p:nvPr>
            <p:ph type="body" idx="1"/>
          </p:nvPr>
        </p:nvSpPr>
        <p:spPr bwMode="auto">
          <a:xfrm>
            <a:off x="457200" y="1268413"/>
            <a:ext cx="8229600"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9637" name="Rectangle 5">
            <a:extLst>
              <a:ext uri="{FF2B5EF4-FFF2-40B4-BE49-F238E27FC236}">
                <a16:creationId xmlns:a16="http://schemas.microsoft.com/office/drawing/2014/main" id="{17C5EABD-F7B0-D4F1-10F5-319F3942274A}"/>
              </a:ext>
            </a:extLst>
          </p:cNvPr>
          <p:cNvSpPr>
            <a:spLocks noChangeArrowheads="1"/>
          </p:cNvSpPr>
          <p:nvPr/>
        </p:nvSpPr>
        <p:spPr bwMode="hidden">
          <a:xfrm>
            <a:off x="0" y="0"/>
            <a:ext cx="3505200" cy="685800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pic>
        <p:nvPicPr>
          <p:cNvPr id="69638" name="Picture 6">
            <a:extLst>
              <a:ext uri="{FF2B5EF4-FFF2-40B4-BE49-F238E27FC236}">
                <a16:creationId xmlns:a16="http://schemas.microsoft.com/office/drawing/2014/main" id="{66F243CA-E3DD-3CAE-3368-4E2DE189686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67625" y="5610225"/>
            <a:ext cx="1249363" cy="102711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defRPr>
      </a:lvl2pPr>
      <a:lvl3pPr algn="l" rtl="0" fontAlgn="base">
        <a:spcBef>
          <a:spcPct val="0"/>
        </a:spcBef>
        <a:spcAft>
          <a:spcPct val="0"/>
        </a:spcAft>
        <a:defRPr sz="3600">
          <a:solidFill>
            <a:schemeClr val="tx1"/>
          </a:solidFill>
          <a:latin typeface="Arial" panose="020B0604020202020204" pitchFamily="34" charset="0"/>
        </a:defRPr>
      </a:lvl3pPr>
      <a:lvl4pPr algn="l" rtl="0" fontAlgn="base">
        <a:spcBef>
          <a:spcPct val="0"/>
        </a:spcBef>
        <a:spcAft>
          <a:spcPct val="0"/>
        </a:spcAft>
        <a:defRPr sz="3600">
          <a:solidFill>
            <a:schemeClr val="tx1"/>
          </a:solidFill>
          <a:latin typeface="Arial" panose="020B0604020202020204" pitchFamily="34" charset="0"/>
        </a:defRPr>
      </a:lvl4pPr>
      <a:lvl5pPr algn="l" rtl="0" fontAlgn="base">
        <a:spcBef>
          <a:spcPct val="0"/>
        </a:spcBef>
        <a:spcAft>
          <a:spcPct val="0"/>
        </a:spcAft>
        <a:defRPr sz="3600">
          <a:solidFill>
            <a:schemeClr val="tx1"/>
          </a:solidFill>
          <a:latin typeface="Arial" panose="020B0604020202020204" pitchFamily="34" charset="0"/>
        </a:defRPr>
      </a:lvl5pPr>
      <a:lvl6pPr marL="457200" algn="l" rtl="0" fontAlgn="base">
        <a:spcBef>
          <a:spcPct val="0"/>
        </a:spcBef>
        <a:spcAft>
          <a:spcPct val="0"/>
        </a:spcAft>
        <a:defRPr sz="3600">
          <a:solidFill>
            <a:schemeClr val="tx1"/>
          </a:solidFill>
          <a:latin typeface="Arial" panose="020B0604020202020204" pitchFamily="34" charset="0"/>
        </a:defRPr>
      </a:lvl6pPr>
      <a:lvl7pPr marL="914400" algn="l" rtl="0" fontAlgn="base">
        <a:spcBef>
          <a:spcPct val="0"/>
        </a:spcBef>
        <a:spcAft>
          <a:spcPct val="0"/>
        </a:spcAft>
        <a:defRPr sz="3600">
          <a:solidFill>
            <a:schemeClr val="tx1"/>
          </a:solidFill>
          <a:latin typeface="Arial" panose="020B0604020202020204" pitchFamily="34" charset="0"/>
        </a:defRPr>
      </a:lvl7pPr>
      <a:lvl8pPr marL="1371600" algn="l" rtl="0" fontAlgn="base">
        <a:spcBef>
          <a:spcPct val="0"/>
        </a:spcBef>
        <a:spcAft>
          <a:spcPct val="0"/>
        </a:spcAft>
        <a:defRPr sz="3600">
          <a:solidFill>
            <a:schemeClr val="tx1"/>
          </a:solidFill>
          <a:latin typeface="Arial" panose="020B0604020202020204" pitchFamily="34" charset="0"/>
        </a:defRPr>
      </a:lvl8pPr>
      <a:lvl9pPr marL="1828800" algn="l" rtl="0" fontAlgn="base">
        <a:spcBef>
          <a:spcPct val="0"/>
        </a:spcBef>
        <a:spcAft>
          <a:spcPct val="0"/>
        </a:spcAft>
        <a:defRPr sz="36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2DA5FF3-6D15-8737-18AB-55F769BE111B}"/>
              </a:ext>
            </a:extLst>
          </p:cNvPr>
          <p:cNvSpPr>
            <a:spLocks noGrp="1" noChangeArrowheads="1"/>
          </p:cNvSpPr>
          <p:nvPr>
            <p:ph type="ctrTitle"/>
          </p:nvPr>
        </p:nvSpPr>
        <p:spPr/>
        <p:txBody>
          <a:bodyPr/>
          <a:lstStyle/>
          <a:p>
            <a:r>
              <a:rPr lang="en-GB" altLang="en-US">
                <a:solidFill>
                  <a:schemeClr val="accent1"/>
                </a:solidFill>
              </a:rPr>
              <a:t>Dunwich Cliffs: Explaining a Point</a:t>
            </a:r>
            <a:endParaRPr lang="en-US" altLang="en-US">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9165F38-1F92-DF0F-2CFB-02971F9D6DBE}"/>
              </a:ext>
            </a:extLst>
          </p:cNvPr>
          <p:cNvSpPr>
            <a:spLocks noGrp="1" noChangeArrowheads="1"/>
          </p:cNvSpPr>
          <p:nvPr>
            <p:ph type="title"/>
          </p:nvPr>
        </p:nvSpPr>
        <p:spPr/>
        <p:txBody>
          <a:bodyPr/>
          <a:lstStyle/>
          <a:p>
            <a:r>
              <a:rPr lang="en-GB" altLang="en-US" b="1"/>
              <a:t>Why is Dunwich Eroding So Fast?</a:t>
            </a:r>
            <a:endParaRPr lang="en-US" altLang="en-US" b="1"/>
          </a:p>
        </p:txBody>
      </p:sp>
      <p:sp>
        <p:nvSpPr>
          <p:cNvPr id="56323" name="Rectangle 3">
            <a:extLst>
              <a:ext uri="{FF2B5EF4-FFF2-40B4-BE49-F238E27FC236}">
                <a16:creationId xmlns:a16="http://schemas.microsoft.com/office/drawing/2014/main" id="{0307FA20-BE2B-F74B-47EC-5660CC2C7ED4}"/>
              </a:ext>
            </a:extLst>
          </p:cNvPr>
          <p:cNvSpPr>
            <a:spLocks noGrp="1" noChangeArrowheads="1"/>
          </p:cNvSpPr>
          <p:nvPr>
            <p:ph type="body" idx="1"/>
          </p:nvPr>
        </p:nvSpPr>
        <p:spPr/>
        <p:txBody>
          <a:bodyPr/>
          <a:lstStyle/>
          <a:p>
            <a:r>
              <a:rPr lang="en-GB" altLang="en-US"/>
              <a:t>The cliffs at Dunwich erode at about 1 metre a year on average.</a:t>
            </a:r>
          </a:p>
          <a:p>
            <a:r>
              <a:rPr lang="en-GB" altLang="en-US"/>
              <a:t>This is fairly quick.</a:t>
            </a:r>
          </a:p>
          <a:p>
            <a:endParaRPr lang="en-GB" altLang="en-US"/>
          </a:p>
          <a:p>
            <a:r>
              <a:rPr lang="en-GB" altLang="en-US"/>
              <a:t>Why are they eroding so fast?</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2000"/>
                                        <p:tgtEl>
                                          <p:spTgt spid="56323">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animEffect transition="in" filter="fade">
                                      <p:cBhvr>
                                        <p:cTn id="11" dur="2000"/>
                                        <p:tgtEl>
                                          <p:spTgt spid="56323">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56323">
                                            <p:txEl>
                                              <p:pRg st="3" end="3"/>
                                            </p:txEl>
                                          </p:spTgt>
                                        </p:tgtEl>
                                        <p:attrNameLst>
                                          <p:attrName>style.visibility</p:attrName>
                                        </p:attrNameLst>
                                      </p:cBhvr>
                                      <p:to>
                                        <p:strVal val="visible"/>
                                      </p:to>
                                    </p:set>
                                    <p:animEffect transition="in" filter="fade">
                                      <p:cBhvr>
                                        <p:cTn id="15" dur="2000"/>
                                        <p:tgtEl>
                                          <p:spTgt spid="56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FB867CD-F379-9E09-B798-E854C9299E7F}"/>
              </a:ext>
            </a:extLst>
          </p:cNvPr>
          <p:cNvSpPr>
            <a:spLocks noGrp="1" noChangeArrowheads="1"/>
          </p:cNvSpPr>
          <p:nvPr>
            <p:ph type="title"/>
          </p:nvPr>
        </p:nvSpPr>
        <p:spPr/>
        <p:txBody>
          <a:bodyPr/>
          <a:lstStyle/>
          <a:p>
            <a:r>
              <a:rPr lang="en-GB" altLang="en-US" b="1"/>
              <a:t>Why is Dunwich Eroding So Fast?</a:t>
            </a:r>
            <a:endParaRPr lang="en-US" altLang="en-US" b="1"/>
          </a:p>
        </p:txBody>
      </p:sp>
      <p:sp>
        <p:nvSpPr>
          <p:cNvPr id="61443" name="Rectangle 3">
            <a:extLst>
              <a:ext uri="{FF2B5EF4-FFF2-40B4-BE49-F238E27FC236}">
                <a16:creationId xmlns:a16="http://schemas.microsoft.com/office/drawing/2014/main" id="{F3230710-C0E8-505E-BED0-1A6E41B70302}"/>
              </a:ext>
            </a:extLst>
          </p:cNvPr>
          <p:cNvSpPr>
            <a:spLocks noGrp="1" noChangeArrowheads="1"/>
          </p:cNvSpPr>
          <p:nvPr>
            <p:ph type="body" idx="1"/>
          </p:nvPr>
        </p:nvSpPr>
        <p:spPr/>
        <p:txBody>
          <a:bodyPr/>
          <a:lstStyle/>
          <a:p>
            <a:r>
              <a:rPr lang="en-GB" altLang="en-US"/>
              <a:t>Split the Cause Cards into 3 groups:</a:t>
            </a:r>
          </a:p>
          <a:p>
            <a:pPr lvl="1"/>
            <a:r>
              <a:rPr lang="en-GB" altLang="en-US"/>
              <a:t>important points</a:t>
            </a:r>
          </a:p>
          <a:p>
            <a:pPr lvl="1"/>
            <a:r>
              <a:rPr lang="en-GB" altLang="en-US"/>
              <a:t>less important points</a:t>
            </a:r>
          </a:p>
          <a:p>
            <a:pPr lvl="1"/>
            <a:r>
              <a:rPr lang="en-GB" altLang="en-US"/>
              <a:t>points in the middle</a:t>
            </a:r>
            <a:endParaRPr lang="en-US" altLang="en-US"/>
          </a:p>
          <a:p>
            <a:endParaRPr lang="en-GB" altLang="en-US"/>
          </a:p>
          <a:p>
            <a:endParaRPr lang="en-GB" altLang="en-US"/>
          </a:p>
          <a:p>
            <a:r>
              <a:rPr lang="en-GB" altLang="en-US"/>
              <a:t>Try and get 3 cards in each group</a:t>
            </a:r>
          </a:p>
          <a:p>
            <a:r>
              <a:rPr lang="en-GB" altLang="en-US"/>
              <a:t>Then order the cards to work out which point is the more important in your opinion.</a:t>
            </a:r>
          </a:p>
          <a:p>
            <a:r>
              <a:rPr lang="en-GB" altLang="en-US"/>
              <a:t>Write this up in your notebook.</a:t>
            </a:r>
            <a:endParaRPr lang="en-US" altLang="en-US"/>
          </a:p>
        </p:txBody>
      </p:sp>
      <p:sp>
        <p:nvSpPr>
          <p:cNvPr id="61444" name="Text Box 4">
            <a:extLst>
              <a:ext uri="{FF2B5EF4-FFF2-40B4-BE49-F238E27FC236}">
                <a16:creationId xmlns:a16="http://schemas.microsoft.com/office/drawing/2014/main" id="{B079B8AC-E64A-0378-7ED2-F5363E3F72EA}"/>
              </a:ext>
            </a:extLst>
          </p:cNvPr>
          <p:cNvSpPr txBox="1">
            <a:spLocks noChangeArrowheads="1"/>
          </p:cNvSpPr>
          <p:nvPr/>
        </p:nvSpPr>
        <p:spPr bwMode="auto">
          <a:xfrm>
            <a:off x="971550" y="3500438"/>
            <a:ext cx="7488238" cy="592137"/>
          </a:xfrm>
          <a:prstGeom prst="rect">
            <a:avLst/>
          </a:prstGeom>
          <a:solidFill>
            <a:schemeClr val="bg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ctr">
            <a:spAutoFit/>
          </a:bodyPr>
          <a:lstStyle/>
          <a:p>
            <a:pPr eaLnBrk="1" hangingPunct="1">
              <a:lnSpc>
                <a:spcPct val="90000"/>
              </a:lnSpc>
              <a:spcBef>
                <a:spcPct val="20000"/>
              </a:spcBef>
              <a:buClr>
                <a:schemeClr val="bg2"/>
              </a:buClr>
              <a:buSzPct val="75000"/>
              <a:buFont typeface="Wingdings" pitchFamily="2" charset="2"/>
              <a:buNone/>
            </a:pPr>
            <a:r>
              <a:rPr lang="en-GB" altLang="en-US" sz="2400" b="1"/>
              <a:t>WARNING: There is no right or wrong answer!!</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fade">
                                      <p:cBhvr>
                                        <p:cTn id="7" dur="2000"/>
                                        <p:tgtEl>
                                          <p:spTgt spid="61443">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animEffect transition="in" filter="fade">
                                      <p:cBhvr>
                                        <p:cTn id="11" dur="2000"/>
                                        <p:tgtEl>
                                          <p:spTgt spid="61443">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animEffect transition="in" filter="fade">
                                      <p:cBhvr>
                                        <p:cTn id="15" dur="2000"/>
                                        <p:tgtEl>
                                          <p:spTgt spid="61443">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61443">
                                            <p:txEl>
                                              <p:pRg st="3" end="3"/>
                                            </p:txEl>
                                          </p:spTgt>
                                        </p:tgtEl>
                                        <p:attrNameLst>
                                          <p:attrName>style.visibility</p:attrName>
                                        </p:attrNameLst>
                                      </p:cBhvr>
                                      <p:to>
                                        <p:strVal val="visible"/>
                                      </p:to>
                                    </p:set>
                                    <p:animEffect transition="in" filter="fade">
                                      <p:cBhvr>
                                        <p:cTn id="19" dur="2000"/>
                                        <p:tgtEl>
                                          <p:spTgt spid="61443">
                                            <p:txEl>
                                              <p:pRg st="3" end="3"/>
                                            </p:txEl>
                                          </p:spTgt>
                                        </p:tgtEl>
                                      </p:cBhvr>
                                    </p:animEffect>
                                  </p:childTnLst>
                                </p:cTn>
                              </p:par>
                            </p:childTnLst>
                          </p:cTn>
                        </p:par>
                        <p:par>
                          <p:cTn id="20" fill="hold" nodeType="afterGroup">
                            <p:stCondLst>
                              <p:cond delay="8000"/>
                            </p:stCondLst>
                            <p:childTnLst>
                              <p:par>
                                <p:cTn id="21" presetID="53" presetClass="entr" presetSubtype="0" fill="hold" nodeType="afterEffect">
                                  <p:stCondLst>
                                    <p:cond delay="5000"/>
                                  </p:stCondLst>
                                  <p:childTnLst>
                                    <p:set>
                                      <p:cBhvr>
                                        <p:cTn id="22" dur="1" fill="hold">
                                          <p:stCondLst>
                                            <p:cond delay="0"/>
                                          </p:stCondLst>
                                        </p:cTn>
                                        <p:tgtEl>
                                          <p:spTgt spid="61444"/>
                                        </p:tgtEl>
                                        <p:attrNameLst>
                                          <p:attrName>style.visibility</p:attrName>
                                        </p:attrNameLst>
                                      </p:cBhvr>
                                      <p:to>
                                        <p:strVal val="visible"/>
                                      </p:to>
                                    </p:set>
                                    <p:anim calcmode="lin" valueType="num">
                                      <p:cBhvr>
                                        <p:cTn id="23" dur="2000" fill="hold"/>
                                        <p:tgtEl>
                                          <p:spTgt spid="61444"/>
                                        </p:tgtEl>
                                        <p:attrNameLst>
                                          <p:attrName>ppt_w</p:attrName>
                                        </p:attrNameLst>
                                      </p:cBhvr>
                                      <p:tavLst>
                                        <p:tav tm="0">
                                          <p:val>
                                            <p:fltVal val="0"/>
                                          </p:val>
                                        </p:tav>
                                        <p:tav tm="100000">
                                          <p:val>
                                            <p:strVal val="#ppt_w"/>
                                          </p:val>
                                        </p:tav>
                                      </p:tavLst>
                                    </p:anim>
                                    <p:anim calcmode="lin" valueType="num">
                                      <p:cBhvr>
                                        <p:cTn id="24" dur="2000" fill="hold"/>
                                        <p:tgtEl>
                                          <p:spTgt spid="61444"/>
                                        </p:tgtEl>
                                        <p:attrNameLst>
                                          <p:attrName>ppt_h</p:attrName>
                                        </p:attrNameLst>
                                      </p:cBhvr>
                                      <p:tavLst>
                                        <p:tav tm="0">
                                          <p:val>
                                            <p:fltVal val="0"/>
                                          </p:val>
                                        </p:tav>
                                        <p:tav tm="100000">
                                          <p:val>
                                            <p:strVal val="#ppt_h"/>
                                          </p:val>
                                        </p:tav>
                                      </p:tavLst>
                                    </p:anim>
                                    <p:animEffect transition="in" filter="fade">
                                      <p:cBhvr>
                                        <p:cTn id="25" dur="2000"/>
                                        <p:tgtEl>
                                          <p:spTgt spid="6144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61443">
                                            <p:txEl>
                                              <p:pRg st="6" end="6"/>
                                            </p:txEl>
                                          </p:spTgt>
                                        </p:tgtEl>
                                        <p:attrNameLst>
                                          <p:attrName>style.visibility</p:attrName>
                                        </p:attrNameLst>
                                      </p:cBhvr>
                                      <p:to>
                                        <p:strVal val="visible"/>
                                      </p:to>
                                    </p:set>
                                    <p:animEffect transition="in" filter="fade">
                                      <p:cBhvr>
                                        <p:cTn id="30" dur="2000"/>
                                        <p:tgtEl>
                                          <p:spTgt spid="61443">
                                            <p:txEl>
                                              <p:pRg st="6" end="6"/>
                                            </p:txEl>
                                          </p:spTgt>
                                        </p:tgtEl>
                                      </p:cBhvr>
                                    </p:animEffect>
                                  </p:childTnLst>
                                </p:cTn>
                              </p:par>
                            </p:childTnLst>
                          </p:cTn>
                        </p:par>
                        <p:par>
                          <p:cTn id="31" fill="hold" nodeType="afterGroup">
                            <p:stCondLst>
                              <p:cond delay="2000"/>
                            </p:stCondLst>
                            <p:childTnLst>
                              <p:par>
                                <p:cTn id="32" presetID="10" presetClass="entr" presetSubtype="0" fill="hold" nodeType="afterEffect">
                                  <p:stCondLst>
                                    <p:cond delay="0"/>
                                  </p:stCondLst>
                                  <p:childTnLst>
                                    <p:set>
                                      <p:cBhvr>
                                        <p:cTn id="33" dur="1" fill="hold">
                                          <p:stCondLst>
                                            <p:cond delay="0"/>
                                          </p:stCondLst>
                                        </p:cTn>
                                        <p:tgtEl>
                                          <p:spTgt spid="61443">
                                            <p:txEl>
                                              <p:pRg st="7" end="7"/>
                                            </p:txEl>
                                          </p:spTgt>
                                        </p:tgtEl>
                                        <p:attrNameLst>
                                          <p:attrName>style.visibility</p:attrName>
                                        </p:attrNameLst>
                                      </p:cBhvr>
                                      <p:to>
                                        <p:strVal val="visible"/>
                                      </p:to>
                                    </p:set>
                                    <p:animEffect transition="in" filter="fade">
                                      <p:cBhvr>
                                        <p:cTn id="34" dur="2000"/>
                                        <p:tgtEl>
                                          <p:spTgt spid="61443">
                                            <p:txEl>
                                              <p:pRg st="7" end="7"/>
                                            </p:txEl>
                                          </p:spTgt>
                                        </p:tgtEl>
                                      </p:cBhvr>
                                    </p:animEffect>
                                  </p:childTnLst>
                                </p:cTn>
                              </p:par>
                            </p:childTnLst>
                          </p:cTn>
                        </p:par>
                        <p:par>
                          <p:cTn id="35" fill="hold" nodeType="afterGroup">
                            <p:stCondLst>
                              <p:cond delay="4000"/>
                            </p:stCondLst>
                            <p:childTnLst>
                              <p:par>
                                <p:cTn id="36" presetID="10" presetClass="entr" presetSubtype="0" fill="hold" nodeType="afterEffect">
                                  <p:stCondLst>
                                    <p:cond delay="0"/>
                                  </p:stCondLst>
                                  <p:childTnLst>
                                    <p:set>
                                      <p:cBhvr>
                                        <p:cTn id="37" dur="1" fill="hold">
                                          <p:stCondLst>
                                            <p:cond delay="0"/>
                                          </p:stCondLst>
                                        </p:cTn>
                                        <p:tgtEl>
                                          <p:spTgt spid="61443">
                                            <p:txEl>
                                              <p:pRg st="8" end="8"/>
                                            </p:txEl>
                                          </p:spTgt>
                                        </p:tgtEl>
                                        <p:attrNameLst>
                                          <p:attrName>style.visibility</p:attrName>
                                        </p:attrNameLst>
                                      </p:cBhvr>
                                      <p:to>
                                        <p:strVal val="visible"/>
                                      </p:to>
                                    </p:set>
                                    <p:animEffect transition="in" filter="fade">
                                      <p:cBhvr>
                                        <p:cTn id="38" dur="2000"/>
                                        <p:tgtEl>
                                          <p:spTgt spid="614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7480A3A6-C85F-5E9E-E4E8-17EC1572787A}"/>
              </a:ext>
            </a:extLst>
          </p:cNvPr>
          <p:cNvSpPr>
            <a:spLocks noGrp="1" noChangeArrowheads="1"/>
          </p:cNvSpPr>
          <p:nvPr>
            <p:ph type="title"/>
          </p:nvPr>
        </p:nvSpPr>
        <p:spPr/>
        <p:txBody>
          <a:bodyPr/>
          <a:lstStyle/>
          <a:p>
            <a:r>
              <a:rPr lang="en-GB" altLang="en-US" b="1"/>
              <a:t>Why is Dunwich Eroding So Fast?</a:t>
            </a:r>
            <a:endParaRPr lang="en-US" altLang="en-US" b="1"/>
          </a:p>
        </p:txBody>
      </p:sp>
      <p:sp>
        <p:nvSpPr>
          <p:cNvPr id="62467" name="Rectangle 3">
            <a:extLst>
              <a:ext uri="{FF2B5EF4-FFF2-40B4-BE49-F238E27FC236}">
                <a16:creationId xmlns:a16="http://schemas.microsoft.com/office/drawing/2014/main" id="{07274E00-DD6C-0364-E540-69B9455D86D9}"/>
              </a:ext>
            </a:extLst>
          </p:cNvPr>
          <p:cNvSpPr>
            <a:spLocks noGrp="1" noChangeArrowheads="1"/>
          </p:cNvSpPr>
          <p:nvPr>
            <p:ph type="body" idx="1"/>
          </p:nvPr>
        </p:nvSpPr>
        <p:spPr/>
        <p:txBody>
          <a:bodyPr/>
          <a:lstStyle/>
          <a:p>
            <a:pPr marL="609600" indent="-609600">
              <a:spcAft>
                <a:spcPct val="50000"/>
              </a:spcAft>
              <a:buSzTx/>
              <a:buFont typeface="Wingdings" pitchFamily="2" charset="2"/>
              <a:buAutoNum type="alphaLcParenR"/>
            </a:pPr>
            <a:r>
              <a:rPr lang="en-GB" altLang="en-US"/>
              <a:t>Take 1 of the cards that you think is important. Write the point down.</a:t>
            </a:r>
          </a:p>
          <a:p>
            <a:pPr marL="609600" indent="-609600">
              <a:spcAft>
                <a:spcPct val="50000"/>
              </a:spcAft>
              <a:buSzTx/>
              <a:buFont typeface="Wingdings" pitchFamily="2" charset="2"/>
              <a:buAutoNum type="alphaLcParenR"/>
            </a:pPr>
            <a:r>
              <a:rPr lang="en-GB" altLang="en-US"/>
              <a:t>Think really carefully - how does this point make the cliffs erode quickly?</a:t>
            </a:r>
          </a:p>
          <a:p>
            <a:pPr marL="609600" indent="-609600">
              <a:spcAft>
                <a:spcPct val="50000"/>
              </a:spcAft>
              <a:buSzTx/>
              <a:buFont typeface="Wingdings" pitchFamily="2" charset="2"/>
              <a:buAutoNum type="alphaLcParenR"/>
            </a:pPr>
            <a:r>
              <a:rPr lang="en-GB" altLang="en-US"/>
              <a:t>Write an explanation to show how this point makes the cliffs erode really quickly. Try and make your explanation as clear and detailed as you can.</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fade">
                                      <p:cBhvr>
                                        <p:cTn id="7" dur="2000"/>
                                        <p:tgtEl>
                                          <p:spTgt spid="62467">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animEffect transition="in" filter="fade">
                                      <p:cBhvr>
                                        <p:cTn id="11" dur="2000"/>
                                        <p:tgtEl>
                                          <p:spTgt spid="62467">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animEffect transition="in" filter="fade">
                                      <p:cBhvr>
                                        <p:cTn id="15" dur="20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43BB914D-F91F-B7CA-8B60-684124AF45BC}"/>
              </a:ext>
            </a:extLst>
          </p:cNvPr>
          <p:cNvSpPr>
            <a:spLocks noGrp="1" noChangeArrowheads="1"/>
          </p:cNvSpPr>
          <p:nvPr>
            <p:ph type="title"/>
          </p:nvPr>
        </p:nvSpPr>
        <p:spPr/>
        <p:txBody>
          <a:bodyPr/>
          <a:lstStyle/>
          <a:p>
            <a:r>
              <a:rPr lang="en-GB" altLang="en-US" b="1"/>
              <a:t>Why is Dunwich Eroding So Fast?</a:t>
            </a:r>
            <a:endParaRPr lang="en-US" altLang="en-US" b="1"/>
          </a:p>
        </p:txBody>
      </p:sp>
      <p:sp>
        <p:nvSpPr>
          <p:cNvPr id="63491" name="Rectangle 3">
            <a:extLst>
              <a:ext uri="{FF2B5EF4-FFF2-40B4-BE49-F238E27FC236}">
                <a16:creationId xmlns:a16="http://schemas.microsoft.com/office/drawing/2014/main" id="{5B4F8991-D91C-743D-5A9C-3CD748762FF6}"/>
              </a:ext>
            </a:extLst>
          </p:cNvPr>
          <p:cNvSpPr>
            <a:spLocks noGrp="1" noChangeArrowheads="1"/>
          </p:cNvSpPr>
          <p:nvPr>
            <p:ph type="body" idx="1"/>
          </p:nvPr>
        </p:nvSpPr>
        <p:spPr/>
        <p:txBody>
          <a:bodyPr/>
          <a:lstStyle/>
          <a:p>
            <a:r>
              <a:rPr lang="en-GB" altLang="en-US" b="1"/>
              <a:t>Point: Dunwich is in an exposed position.</a:t>
            </a:r>
            <a:endParaRPr lang="en-US" altLang="en-US" b="1"/>
          </a:p>
        </p:txBody>
      </p:sp>
      <p:sp>
        <p:nvSpPr>
          <p:cNvPr id="63492" name="Text Box 4">
            <a:extLst>
              <a:ext uri="{FF2B5EF4-FFF2-40B4-BE49-F238E27FC236}">
                <a16:creationId xmlns:a16="http://schemas.microsoft.com/office/drawing/2014/main" id="{D8F9AC68-977D-62AD-CBF7-FD2CC21242DC}"/>
              </a:ext>
            </a:extLst>
          </p:cNvPr>
          <p:cNvSpPr txBox="1">
            <a:spLocks noChangeArrowheads="1"/>
          </p:cNvSpPr>
          <p:nvPr/>
        </p:nvSpPr>
        <p:spPr bwMode="auto">
          <a:xfrm>
            <a:off x="1403350" y="2636838"/>
            <a:ext cx="7129463" cy="3252787"/>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ctr">
            <a:spAutoFit/>
          </a:bodyPr>
          <a:lstStyle/>
          <a:p>
            <a:pPr>
              <a:spcBef>
                <a:spcPct val="50000"/>
              </a:spcBef>
            </a:pPr>
            <a:r>
              <a:rPr lang="en-GB" altLang="en-US" sz="2800"/>
              <a:t>Because Dunwich is in an exposed position this means that the sea erode the cliffs very easily. This means that there is lots of erosion going on and that the cliffs collapse and that this means the houses could fall into the sea, which would be bad. This is all because of the exposed position.</a:t>
            </a:r>
            <a:endParaRPr lang="en-US" altLang="en-US" sz="2800"/>
          </a:p>
        </p:txBody>
      </p:sp>
      <p:sp>
        <p:nvSpPr>
          <p:cNvPr id="63493" name="Text Box 5">
            <a:extLst>
              <a:ext uri="{FF2B5EF4-FFF2-40B4-BE49-F238E27FC236}">
                <a16:creationId xmlns:a16="http://schemas.microsoft.com/office/drawing/2014/main" id="{E59BF1C2-50C6-4B8F-2B8F-1FA7A6BBFA64}"/>
              </a:ext>
            </a:extLst>
          </p:cNvPr>
          <p:cNvSpPr txBox="1">
            <a:spLocks noChangeArrowheads="1"/>
          </p:cNvSpPr>
          <p:nvPr/>
        </p:nvSpPr>
        <p:spPr bwMode="auto">
          <a:xfrm>
            <a:off x="611188" y="3500438"/>
            <a:ext cx="43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3600">
                <a:solidFill>
                  <a:schemeClr val="bg2"/>
                </a:solidFill>
              </a:rPr>
              <a:t>A</a:t>
            </a:r>
            <a:endParaRPr lang="en-US" altLang="en-US" sz="360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2000"/>
                                        <p:tgtEl>
                                          <p:spTgt spid="63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63493"/>
                                        </p:tgtEl>
                                        <p:attrNameLst>
                                          <p:attrName>style.visibility</p:attrName>
                                        </p:attrNameLst>
                                      </p:cBhvr>
                                      <p:to>
                                        <p:strVal val="visible"/>
                                      </p:to>
                                    </p:set>
                                    <p:anim calcmode="lin" valueType="num">
                                      <p:cBhvr>
                                        <p:cTn id="12" dur="2000" fill="hold"/>
                                        <p:tgtEl>
                                          <p:spTgt spid="63493"/>
                                        </p:tgtEl>
                                        <p:attrNameLst>
                                          <p:attrName>ppt_w</p:attrName>
                                        </p:attrNameLst>
                                      </p:cBhvr>
                                      <p:tavLst>
                                        <p:tav tm="0">
                                          <p:val>
                                            <p:fltVal val="0"/>
                                          </p:val>
                                        </p:tav>
                                        <p:tav tm="100000">
                                          <p:val>
                                            <p:strVal val="#ppt_w"/>
                                          </p:val>
                                        </p:tav>
                                      </p:tavLst>
                                    </p:anim>
                                    <p:anim calcmode="lin" valueType="num">
                                      <p:cBhvr>
                                        <p:cTn id="13" dur="2000" fill="hold"/>
                                        <p:tgtEl>
                                          <p:spTgt spid="63493"/>
                                        </p:tgtEl>
                                        <p:attrNameLst>
                                          <p:attrName>ppt_h</p:attrName>
                                        </p:attrNameLst>
                                      </p:cBhvr>
                                      <p:tavLst>
                                        <p:tav tm="0">
                                          <p:val>
                                            <p:fltVal val="0"/>
                                          </p:val>
                                        </p:tav>
                                        <p:tav tm="100000">
                                          <p:val>
                                            <p:strVal val="#ppt_h"/>
                                          </p:val>
                                        </p:tav>
                                      </p:tavLst>
                                    </p:anim>
                                    <p:animEffect transition="in" filter="fade">
                                      <p:cBhvr>
                                        <p:cTn id="14" dur="2000"/>
                                        <p:tgtEl>
                                          <p:spTgt spid="63493"/>
                                        </p:tgtEl>
                                      </p:cBhvr>
                                    </p:animEffect>
                                  </p:childTnLst>
                                </p:cTn>
                              </p:par>
                              <p:par>
                                <p:cTn id="15" presetID="53" presetClass="entr" presetSubtype="0" fill="hold" nodeType="withEffect">
                                  <p:stCondLst>
                                    <p:cond delay="0"/>
                                  </p:stCondLst>
                                  <p:childTnLst>
                                    <p:set>
                                      <p:cBhvr>
                                        <p:cTn id="16" dur="1" fill="hold">
                                          <p:stCondLst>
                                            <p:cond delay="0"/>
                                          </p:stCondLst>
                                        </p:cTn>
                                        <p:tgtEl>
                                          <p:spTgt spid="63492"/>
                                        </p:tgtEl>
                                        <p:attrNameLst>
                                          <p:attrName>style.visibility</p:attrName>
                                        </p:attrNameLst>
                                      </p:cBhvr>
                                      <p:to>
                                        <p:strVal val="visible"/>
                                      </p:to>
                                    </p:set>
                                    <p:anim calcmode="lin" valueType="num">
                                      <p:cBhvr>
                                        <p:cTn id="17" dur="2000" fill="hold"/>
                                        <p:tgtEl>
                                          <p:spTgt spid="63492"/>
                                        </p:tgtEl>
                                        <p:attrNameLst>
                                          <p:attrName>ppt_w</p:attrName>
                                        </p:attrNameLst>
                                      </p:cBhvr>
                                      <p:tavLst>
                                        <p:tav tm="0">
                                          <p:val>
                                            <p:fltVal val="0"/>
                                          </p:val>
                                        </p:tav>
                                        <p:tav tm="100000">
                                          <p:val>
                                            <p:strVal val="#ppt_w"/>
                                          </p:val>
                                        </p:tav>
                                      </p:tavLst>
                                    </p:anim>
                                    <p:anim calcmode="lin" valueType="num">
                                      <p:cBhvr>
                                        <p:cTn id="18" dur="2000" fill="hold"/>
                                        <p:tgtEl>
                                          <p:spTgt spid="63492"/>
                                        </p:tgtEl>
                                        <p:attrNameLst>
                                          <p:attrName>ppt_h</p:attrName>
                                        </p:attrNameLst>
                                      </p:cBhvr>
                                      <p:tavLst>
                                        <p:tav tm="0">
                                          <p:val>
                                            <p:fltVal val="0"/>
                                          </p:val>
                                        </p:tav>
                                        <p:tav tm="100000">
                                          <p:val>
                                            <p:strVal val="#ppt_h"/>
                                          </p:val>
                                        </p:tav>
                                      </p:tavLst>
                                    </p:anim>
                                    <p:animEffect transition="in" filter="fade">
                                      <p:cBhvr>
                                        <p:cTn id="19" dur="2000"/>
                                        <p:tgtEl>
                                          <p:spTgt spid="63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animBg="1"/>
      <p:bldP spid="6349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9127F151-FA15-76E1-E65D-816CB9A4C30C}"/>
              </a:ext>
            </a:extLst>
          </p:cNvPr>
          <p:cNvSpPr>
            <a:spLocks noGrp="1" noChangeArrowheads="1"/>
          </p:cNvSpPr>
          <p:nvPr>
            <p:ph type="title"/>
          </p:nvPr>
        </p:nvSpPr>
        <p:spPr/>
        <p:txBody>
          <a:bodyPr/>
          <a:lstStyle/>
          <a:p>
            <a:r>
              <a:rPr lang="en-GB" altLang="en-US" b="1"/>
              <a:t>Why is Dunwich Eroding So Fast?</a:t>
            </a:r>
            <a:endParaRPr lang="en-US" altLang="en-US" b="1"/>
          </a:p>
        </p:txBody>
      </p:sp>
      <p:sp>
        <p:nvSpPr>
          <p:cNvPr id="66563" name="Rectangle 3">
            <a:extLst>
              <a:ext uri="{FF2B5EF4-FFF2-40B4-BE49-F238E27FC236}">
                <a16:creationId xmlns:a16="http://schemas.microsoft.com/office/drawing/2014/main" id="{EAE9F018-CF78-C334-D23F-46ACB3D6B857}"/>
              </a:ext>
            </a:extLst>
          </p:cNvPr>
          <p:cNvSpPr>
            <a:spLocks noGrp="1" noChangeArrowheads="1"/>
          </p:cNvSpPr>
          <p:nvPr>
            <p:ph type="body" idx="1"/>
          </p:nvPr>
        </p:nvSpPr>
        <p:spPr/>
        <p:txBody>
          <a:bodyPr/>
          <a:lstStyle/>
          <a:p>
            <a:r>
              <a:rPr lang="en-GB" altLang="en-US" b="1"/>
              <a:t>Point: Dunwich is in an exposed position.</a:t>
            </a:r>
            <a:endParaRPr lang="en-US" altLang="en-US" b="1"/>
          </a:p>
        </p:txBody>
      </p:sp>
      <p:sp>
        <p:nvSpPr>
          <p:cNvPr id="66564" name="Text Box 4">
            <a:extLst>
              <a:ext uri="{FF2B5EF4-FFF2-40B4-BE49-F238E27FC236}">
                <a16:creationId xmlns:a16="http://schemas.microsoft.com/office/drawing/2014/main" id="{E275D230-14BF-7D33-5DE6-6129AD7E2612}"/>
              </a:ext>
            </a:extLst>
          </p:cNvPr>
          <p:cNvSpPr txBox="1">
            <a:spLocks noChangeArrowheads="1"/>
          </p:cNvSpPr>
          <p:nvPr/>
        </p:nvSpPr>
        <p:spPr bwMode="auto">
          <a:xfrm>
            <a:off x="1403350" y="3287713"/>
            <a:ext cx="7129463" cy="1117600"/>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ctr">
            <a:spAutoFit/>
          </a:bodyPr>
          <a:lstStyle/>
          <a:p>
            <a:pPr>
              <a:spcBef>
                <a:spcPct val="50000"/>
              </a:spcBef>
            </a:pPr>
            <a:r>
              <a:rPr lang="en-GB" altLang="en-US" sz="2800"/>
              <a:t>This means that there will be lots of erosion.</a:t>
            </a:r>
            <a:endParaRPr lang="en-US" altLang="en-US" sz="2800"/>
          </a:p>
        </p:txBody>
      </p:sp>
      <p:sp>
        <p:nvSpPr>
          <p:cNvPr id="66565" name="Text Box 5">
            <a:extLst>
              <a:ext uri="{FF2B5EF4-FFF2-40B4-BE49-F238E27FC236}">
                <a16:creationId xmlns:a16="http://schemas.microsoft.com/office/drawing/2014/main" id="{3195F1A9-4FFF-C87B-7F9D-4EA2B0CEB70C}"/>
              </a:ext>
            </a:extLst>
          </p:cNvPr>
          <p:cNvSpPr txBox="1">
            <a:spLocks noChangeArrowheads="1"/>
          </p:cNvSpPr>
          <p:nvPr/>
        </p:nvSpPr>
        <p:spPr bwMode="auto">
          <a:xfrm>
            <a:off x="611188" y="3500438"/>
            <a:ext cx="43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3600">
                <a:solidFill>
                  <a:schemeClr val="bg2"/>
                </a:solidFill>
              </a:rPr>
              <a:t>B</a:t>
            </a:r>
            <a:endParaRPr lang="en-US" altLang="en-US" sz="360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66565"/>
                                        </p:tgtEl>
                                        <p:attrNameLst>
                                          <p:attrName>style.visibility</p:attrName>
                                        </p:attrNameLst>
                                      </p:cBhvr>
                                      <p:to>
                                        <p:strVal val="visible"/>
                                      </p:to>
                                    </p:set>
                                    <p:anim calcmode="lin" valueType="num">
                                      <p:cBhvr>
                                        <p:cTn id="7" dur="2000" fill="hold"/>
                                        <p:tgtEl>
                                          <p:spTgt spid="66565"/>
                                        </p:tgtEl>
                                        <p:attrNameLst>
                                          <p:attrName>ppt_w</p:attrName>
                                        </p:attrNameLst>
                                      </p:cBhvr>
                                      <p:tavLst>
                                        <p:tav tm="0">
                                          <p:val>
                                            <p:fltVal val="0"/>
                                          </p:val>
                                        </p:tav>
                                        <p:tav tm="100000">
                                          <p:val>
                                            <p:strVal val="#ppt_w"/>
                                          </p:val>
                                        </p:tav>
                                      </p:tavLst>
                                    </p:anim>
                                    <p:anim calcmode="lin" valueType="num">
                                      <p:cBhvr>
                                        <p:cTn id="8" dur="2000" fill="hold"/>
                                        <p:tgtEl>
                                          <p:spTgt spid="66565"/>
                                        </p:tgtEl>
                                        <p:attrNameLst>
                                          <p:attrName>ppt_h</p:attrName>
                                        </p:attrNameLst>
                                      </p:cBhvr>
                                      <p:tavLst>
                                        <p:tav tm="0">
                                          <p:val>
                                            <p:fltVal val="0"/>
                                          </p:val>
                                        </p:tav>
                                        <p:tav tm="100000">
                                          <p:val>
                                            <p:strVal val="#ppt_h"/>
                                          </p:val>
                                        </p:tav>
                                      </p:tavLst>
                                    </p:anim>
                                    <p:animEffect transition="in" filter="fade">
                                      <p:cBhvr>
                                        <p:cTn id="9" dur="2000"/>
                                        <p:tgtEl>
                                          <p:spTgt spid="66565"/>
                                        </p:tgtEl>
                                      </p:cBhvr>
                                    </p:animEffect>
                                  </p:childTnLst>
                                </p:cTn>
                              </p:par>
                              <p:par>
                                <p:cTn id="10" presetID="53" presetClass="entr" presetSubtype="0" fill="hold" nodeType="withEffect">
                                  <p:stCondLst>
                                    <p:cond delay="0"/>
                                  </p:stCondLst>
                                  <p:childTnLst>
                                    <p:set>
                                      <p:cBhvr>
                                        <p:cTn id="11" dur="1" fill="hold">
                                          <p:stCondLst>
                                            <p:cond delay="0"/>
                                          </p:stCondLst>
                                        </p:cTn>
                                        <p:tgtEl>
                                          <p:spTgt spid="66564"/>
                                        </p:tgtEl>
                                        <p:attrNameLst>
                                          <p:attrName>style.visibility</p:attrName>
                                        </p:attrNameLst>
                                      </p:cBhvr>
                                      <p:to>
                                        <p:strVal val="visible"/>
                                      </p:to>
                                    </p:set>
                                    <p:anim calcmode="lin" valueType="num">
                                      <p:cBhvr>
                                        <p:cTn id="12" dur="2000" fill="hold"/>
                                        <p:tgtEl>
                                          <p:spTgt spid="66564"/>
                                        </p:tgtEl>
                                        <p:attrNameLst>
                                          <p:attrName>ppt_w</p:attrName>
                                        </p:attrNameLst>
                                      </p:cBhvr>
                                      <p:tavLst>
                                        <p:tav tm="0">
                                          <p:val>
                                            <p:fltVal val="0"/>
                                          </p:val>
                                        </p:tav>
                                        <p:tav tm="100000">
                                          <p:val>
                                            <p:strVal val="#ppt_w"/>
                                          </p:val>
                                        </p:tav>
                                      </p:tavLst>
                                    </p:anim>
                                    <p:anim calcmode="lin" valueType="num">
                                      <p:cBhvr>
                                        <p:cTn id="13" dur="2000" fill="hold"/>
                                        <p:tgtEl>
                                          <p:spTgt spid="66564"/>
                                        </p:tgtEl>
                                        <p:attrNameLst>
                                          <p:attrName>ppt_h</p:attrName>
                                        </p:attrNameLst>
                                      </p:cBhvr>
                                      <p:tavLst>
                                        <p:tav tm="0">
                                          <p:val>
                                            <p:fltVal val="0"/>
                                          </p:val>
                                        </p:tav>
                                        <p:tav tm="100000">
                                          <p:val>
                                            <p:strVal val="#ppt_h"/>
                                          </p:val>
                                        </p:tav>
                                      </p:tavLst>
                                    </p:anim>
                                    <p:animEffect transition="in" filter="fade">
                                      <p:cBhvr>
                                        <p:cTn id="14" dur="2000"/>
                                        <p:tgtEl>
                                          <p:spTgt spid="66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animBg="1"/>
      <p:bldP spid="6656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5821CCD8-52BF-259C-CDE6-1B7039F7F8C7}"/>
              </a:ext>
            </a:extLst>
          </p:cNvPr>
          <p:cNvSpPr>
            <a:spLocks noGrp="1" noChangeArrowheads="1"/>
          </p:cNvSpPr>
          <p:nvPr>
            <p:ph type="title"/>
          </p:nvPr>
        </p:nvSpPr>
        <p:spPr/>
        <p:txBody>
          <a:bodyPr/>
          <a:lstStyle/>
          <a:p>
            <a:r>
              <a:rPr lang="en-GB" altLang="en-US" b="1"/>
              <a:t>Why is Dunwich Eroding So Fast?</a:t>
            </a:r>
            <a:endParaRPr lang="en-US" altLang="en-US" b="1"/>
          </a:p>
        </p:txBody>
      </p:sp>
      <p:sp>
        <p:nvSpPr>
          <p:cNvPr id="67587" name="Rectangle 3">
            <a:extLst>
              <a:ext uri="{FF2B5EF4-FFF2-40B4-BE49-F238E27FC236}">
                <a16:creationId xmlns:a16="http://schemas.microsoft.com/office/drawing/2014/main" id="{57487067-8882-20AA-3B94-5EADEF662FEB}"/>
              </a:ext>
            </a:extLst>
          </p:cNvPr>
          <p:cNvSpPr>
            <a:spLocks noGrp="1" noChangeArrowheads="1"/>
          </p:cNvSpPr>
          <p:nvPr>
            <p:ph type="body" idx="1"/>
          </p:nvPr>
        </p:nvSpPr>
        <p:spPr/>
        <p:txBody>
          <a:bodyPr/>
          <a:lstStyle/>
          <a:p>
            <a:r>
              <a:rPr lang="en-GB" altLang="en-US" b="1"/>
              <a:t>Point: Dunwich is in an exposed position.</a:t>
            </a:r>
            <a:endParaRPr lang="en-US" altLang="en-US" b="1"/>
          </a:p>
        </p:txBody>
      </p:sp>
      <p:sp>
        <p:nvSpPr>
          <p:cNvPr id="67588" name="Text Box 4">
            <a:extLst>
              <a:ext uri="{FF2B5EF4-FFF2-40B4-BE49-F238E27FC236}">
                <a16:creationId xmlns:a16="http://schemas.microsoft.com/office/drawing/2014/main" id="{E9DAC33D-3210-0D81-FB63-FDBE30B2768B}"/>
              </a:ext>
            </a:extLst>
          </p:cNvPr>
          <p:cNvSpPr txBox="1">
            <a:spLocks noChangeArrowheads="1"/>
          </p:cNvSpPr>
          <p:nvPr/>
        </p:nvSpPr>
        <p:spPr bwMode="auto">
          <a:xfrm>
            <a:off x="1403350" y="2670175"/>
            <a:ext cx="7129463" cy="3184525"/>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tIns="118800" rIns="126000" bIns="118800" anchor="ctr">
            <a:spAutoFit/>
          </a:bodyPr>
          <a:lstStyle/>
          <a:p>
            <a:pPr>
              <a:spcBef>
                <a:spcPct val="50000"/>
              </a:spcBef>
            </a:pPr>
            <a:r>
              <a:rPr lang="en-GB" altLang="en-US" sz="2400"/>
              <a:t>Because of this the sea will be able to hit the cliffs at Dunwich with more force. This means that there will be more power in the waves and so the cliff is more likely t be broken up and erode. If Dunwich were sheltered in a bay it would get less energy from the waves and so there would be less erosion. This helps to make this one of the more important reasons why Dunwich is eroding.</a:t>
            </a:r>
            <a:endParaRPr lang="en-US" altLang="en-US" sz="2400"/>
          </a:p>
        </p:txBody>
      </p:sp>
      <p:sp>
        <p:nvSpPr>
          <p:cNvPr id="67589" name="Text Box 5">
            <a:extLst>
              <a:ext uri="{FF2B5EF4-FFF2-40B4-BE49-F238E27FC236}">
                <a16:creationId xmlns:a16="http://schemas.microsoft.com/office/drawing/2014/main" id="{36B52479-2D69-293E-AA8C-D12308BDE481}"/>
              </a:ext>
            </a:extLst>
          </p:cNvPr>
          <p:cNvSpPr txBox="1">
            <a:spLocks noChangeArrowheads="1"/>
          </p:cNvSpPr>
          <p:nvPr/>
        </p:nvSpPr>
        <p:spPr bwMode="auto">
          <a:xfrm>
            <a:off x="611188" y="3500438"/>
            <a:ext cx="43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3600">
                <a:solidFill>
                  <a:schemeClr val="bg2"/>
                </a:solidFill>
              </a:rPr>
              <a:t>C</a:t>
            </a:r>
            <a:endParaRPr lang="en-US" altLang="en-US" sz="3600">
              <a:solidFill>
                <a:schemeClr val="bg2"/>
              </a:solidFill>
            </a:endParaRPr>
          </a:p>
        </p:txBody>
      </p:sp>
      <p:sp>
        <p:nvSpPr>
          <p:cNvPr id="67590" name="Text Box 6">
            <a:extLst>
              <a:ext uri="{FF2B5EF4-FFF2-40B4-BE49-F238E27FC236}">
                <a16:creationId xmlns:a16="http://schemas.microsoft.com/office/drawing/2014/main" id="{BA13CD70-2B50-0B97-D2C3-94FA009E720B}"/>
              </a:ext>
            </a:extLst>
          </p:cNvPr>
          <p:cNvSpPr txBox="1">
            <a:spLocks noChangeArrowheads="1"/>
          </p:cNvSpPr>
          <p:nvPr/>
        </p:nvSpPr>
        <p:spPr bwMode="auto">
          <a:xfrm>
            <a:off x="1116013" y="3789363"/>
            <a:ext cx="7632700" cy="847725"/>
          </a:xfrm>
          <a:prstGeom prst="rect">
            <a:avLst/>
          </a:prstGeom>
          <a:solidFill>
            <a:schemeClr val="bg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t>A more complex explanation might then go on to show how this links with other points</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67589"/>
                                        </p:tgtEl>
                                        <p:attrNameLst>
                                          <p:attrName>style.visibility</p:attrName>
                                        </p:attrNameLst>
                                      </p:cBhvr>
                                      <p:to>
                                        <p:strVal val="visible"/>
                                      </p:to>
                                    </p:set>
                                    <p:anim calcmode="lin" valueType="num">
                                      <p:cBhvr>
                                        <p:cTn id="7" dur="2000" fill="hold"/>
                                        <p:tgtEl>
                                          <p:spTgt spid="67589"/>
                                        </p:tgtEl>
                                        <p:attrNameLst>
                                          <p:attrName>ppt_w</p:attrName>
                                        </p:attrNameLst>
                                      </p:cBhvr>
                                      <p:tavLst>
                                        <p:tav tm="0">
                                          <p:val>
                                            <p:fltVal val="0"/>
                                          </p:val>
                                        </p:tav>
                                        <p:tav tm="100000">
                                          <p:val>
                                            <p:strVal val="#ppt_w"/>
                                          </p:val>
                                        </p:tav>
                                      </p:tavLst>
                                    </p:anim>
                                    <p:anim calcmode="lin" valueType="num">
                                      <p:cBhvr>
                                        <p:cTn id="8" dur="2000" fill="hold"/>
                                        <p:tgtEl>
                                          <p:spTgt spid="67589"/>
                                        </p:tgtEl>
                                        <p:attrNameLst>
                                          <p:attrName>ppt_h</p:attrName>
                                        </p:attrNameLst>
                                      </p:cBhvr>
                                      <p:tavLst>
                                        <p:tav tm="0">
                                          <p:val>
                                            <p:fltVal val="0"/>
                                          </p:val>
                                        </p:tav>
                                        <p:tav tm="100000">
                                          <p:val>
                                            <p:strVal val="#ppt_h"/>
                                          </p:val>
                                        </p:tav>
                                      </p:tavLst>
                                    </p:anim>
                                    <p:animEffect transition="in" filter="fade">
                                      <p:cBhvr>
                                        <p:cTn id="9" dur="2000"/>
                                        <p:tgtEl>
                                          <p:spTgt spid="67589"/>
                                        </p:tgtEl>
                                      </p:cBhvr>
                                    </p:animEffect>
                                  </p:childTnLst>
                                </p:cTn>
                              </p:par>
                              <p:par>
                                <p:cTn id="10" presetID="53" presetClass="entr" presetSubtype="0" fill="hold" nodeType="withEffect">
                                  <p:stCondLst>
                                    <p:cond delay="0"/>
                                  </p:stCondLst>
                                  <p:childTnLst>
                                    <p:set>
                                      <p:cBhvr>
                                        <p:cTn id="11" dur="1" fill="hold">
                                          <p:stCondLst>
                                            <p:cond delay="0"/>
                                          </p:stCondLst>
                                        </p:cTn>
                                        <p:tgtEl>
                                          <p:spTgt spid="67588"/>
                                        </p:tgtEl>
                                        <p:attrNameLst>
                                          <p:attrName>style.visibility</p:attrName>
                                        </p:attrNameLst>
                                      </p:cBhvr>
                                      <p:to>
                                        <p:strVal val="visible"/>
                                      </p:to>
                                    </p:set>
                                    <p:anim calcmode="lin" valueType="num">
                                      <p:cBhvr>
                                        <p:cTn id="12" dur="2000" fill="hold"/>
                                        <p:tgtEl>
                                          <p:spTgt spid="67588"/>
                                        </p:tgtEl>
                                        <p:attrNameLst>
                                          <p:attrName>ppt_w</p:attrName>
                                        </p:attrNameLst>
                                      </p:cBhvr>
                                      <p:tavLst>
                                        <p:tav tm="0">
                                          <p:val>
                                            <p:fltVal val="0"/>
                                          </p:val>
                                        </p:tav>
                                        <p:tav tm="100000">
                                          <p:val>
                                            <p:strVal val="#ppt_w"/>
                                          </p:val>
                                        </p:tav>
                                      </p:tavLst>
                                    </p:anim>
                                    <p:anim calcmode="lin" valueType="num">
                                      <p:cBhvr>
                                        <p:cTn id="13" dur="2000" fill="hold"/>
                                        <p:tgtEl>
                                          <p:spTgt spid="67588"/>
                                        </p:tgtEl>
                                        <p:attrNameLst>
                                          <p:attrName>ppt_h</p:attrName>
                                        </p:attrNameLst>
                                      </p:cBhvr>
                                      <p:tavLst>
                                        <p:tav tm="0">
                                          <p:val>
                                            <p:fltVal val="0"/>
                                          </p:val>
                                        </p:tav>
                                        <p:tav tm="100000">
                                          <p:val>
                                            <p:strVal val="#ppt_h"/>
                                          </p:val>
                                        </p:tav>
                                      </p:tavLst>
                                    </p:anim>
                                    <p:animEffect transition="in" filter="fade">
                                      <p:cBhvr>
                                        <p:cTn id="14" dur="2000"/>
                                        <p:tgtEl>
                                          <p:spTgt spid="6758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67590"/>
                                        </p:tgtEl>
                                        <p:attrNameLst>
                                          <p:attrName>style.visibility</p:attrName>
                                        </p:attrNameLst>
                                      </p:cBhvr>
                                      <p:to>
                                        <p:strVal val="visible"/>
                                      </p:to>
                                    </p:set>
                                    <p:anim calcmode="lin" valueType="num">
                                      <p:cBhvr>
                                        <p:cTn id="19" dur="2000" fill="hold"/>
                                        <p:tgtEl>
                                          <p:spTgt spid="67590"/>
                                        </p:tgtEl>
                                        <p:attrNameLst>
                                          <p:attrName>ppt_w</p:attrName>
                                        </p:attrNameLst>
                                      </p:cBhvr>
                                      <p:tavLst>
                                        <p:tav tm="0">
                                          <p:val>
                                            <p:fltVal val="0"/>
                                          </p:val>
                                        </p:tav>
                                        <p:tav tm="100000">
                                          <p:val>
                                            <p:strVal val="#ppt_w"/>
                                          </p:val>
                                        </p:tav>
                                      </p:tavLst>
                                    </p:anim>
                                    <p:anim calcmode="lin" valueType="num">
                                      <p:cBhvr>
                                        <p:cTn id="20" dur="2000" fill="hold"/>
                                        <p:tgtEl>
                                          <p:spTgt spid="67590"/>
                                        </p:tgtEl>
                                        <p:attrNameLst>
                                          <p:attrName>ppt_h</p:attrName>
                                        </p:attrNameLst>
                                      </p:cBhvr>
                                      <p:tavLst>
                                        <p:tav tm="0">
                                          <p:val>
                                            <p:fltVal val="0"/>
                                          </p:val>
                                        </p:tav>
                                        <p:tav tm="100000">
                                          <p:val>
                                            <p:strVal val="#ppt_h"/>
                                          </p:val>
                                        </p:tav>
                                      </p:tavLst>
                                    </p:anim>
                                    <p:animEffect transition="in" filter="fade">
                                      <p:cBhvr>
                                        <p:cTn id="21" dur="2000"/>
                                        <p:tgtEl>
                                          <p:spTgt spid="67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nimBg="1"/>
      <p:bldP spid="67589" grpId="0"/>
      <p:bldP spid="67590" grpId="0" animBg="1"/>
    </p:bldLst>
  </p:timing>
</p:sld>
</file>

<file path=ppt/theme/theme1.xml><?xml version="1.0" encoding="utf-8"?>
<a:theme xmlns:a="http://schemas.openxmlformats.org/drawingml/2006/main" name="1_Pixel">
  <a:themeElements>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fontScheme name="1_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geog</Template>
  <TotalTime>141</TotalTime>
  <Words>388</Words>
  <Application>Microsoft Macintosh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 New Roman</vt:lpstr>
      <vt:lpstr>Wingdings</vt:lpstr>
      <vt:lpstr>1_Pixel</vt:lpstr>
      <vt:lpstr>Dunwich Cliffs: Explaining a Point</vt:lpstr>
      <vt:lpstr>Why is Dunwich Eroding So Fast?</vt:lpstr>
      <vt:lpstr>Why is Dunwich Eroding So Fast?</vt:lpstr>
      <vt:lpstr>Why is Dunwich Eroding So Fast?</vt:lpstr>
      <vt:lpstr>Why is Dunwich Eroding So Fast?</vt:lpstr>
      <vt:lpstr>Why is Dunwich Eroding So Fast?</vt:lpstr>
      <vt:lpstr>Why is Dunwich Eroding So Fast?</vt:lpstr>
    </vt:vector>
  </TitlesOfParts>
  <Company>Leiston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Dunwich Cliffs</dc:title>
  <dc:creator>Tablet2</dc:creator>
  <cp:lastModifiedBy>Ian Ford</cp:lastModifiedBy>
  <cp:revision>8</cp:revision>
  <dcterms:created xsi:type="dcterms:W3CDTF">2007-09-09T18:12:47Z</dcterms:created>
  <dcterms:modified xsi:type="dcterms:W3CDTF">2024-11-19T12:37:31Z</dcterms:modified>
</cp:coreProperties>
</file>