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649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4"/>
  </p:normalViewPr>
  <p:slideViewPr>
    <p:cSldViewPr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>
            <a:extLst>
              <a:ext uri="{FF2B5EF4-FFF2-40B4-BE49-F238E27FC236}">
                <a16:creationId xmlns:a16="http://schemas.microsoft.com/office/drawing/2014/main" id="{47D0982E-5885-48C5-27B6-310CD5DA2053}"/>
              </a:ext>
            </a:extLst>
          </p:cNvPr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5123" name="Oval 3">
              <a:extLst>
                <a:ext uri="{FF2B5EF4-FFF2-40B4-BE49-F238E27FC236}">
                  <a16:creationId xmlns:a16="http://schemas.microsoft.com/office/drawing/2014/main" id="{E67B6D30-03D1-E506-05B2-4BD8D3F75F9F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5124" name="Oval 4">
              <a:extLst>
                <a:ext uri="{FF2B5EF4-FFF2-40B4-BE49-F238E27FC236}">
                  <a16:creationId xmlns:a16="http://schemas.microsoft.com/office/drawing/2014/main" id="{303D1F89-D195-0E31-B9AC-B8E4173B24E6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5125" name="Oval 5">
              <a:extLst>
                <a:ext uri="{FF2B5EF4-FFF2-40B4-BE49-F238E27FC236}">
                  <a16:creationId xmlns:a16="http://schemas.microsoft.com/office/drawing/2014/main" id="{F4311B23-18C9-B786-2EDD-F92FC39B7938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0E0F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5126" name="Oval 6">
              <a:extLst>
                <a:ext uri="{FF2B5EF4-FFF2-40B4-BE49-F238E27FC236}">
                  <a16:creationId xmlns:a16="http://schemas.microsoft.com/office/drawing/2014/main" id="{6B82777A-D96E-F036-9FEA-A248B9EABA48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5127" name="Oval 7">
              <a:extLst>
                <a:ext uri="{FF2B5EF4-FFF2-40B4-BE49-F238E27FC236}">
                  <a16:creationId xmlns:a16="http://schemas.microsoft.com/office/drawing/2014/main" id="{78D6B792-163D-0649-33FC-77D94E3CB513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5128" name="Oval 8">
              <a:extLst>
                <a:ext uri="{FF2B5EF4-FFF2-40B4-BE49-F238E27FC236}">
                  <a16:creationId xmlns:a16="http://schemas.microsoft.com/office/drawing/2014/main" id="{CBAD0281-4734-2C46-9524-743BE7EAA515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0E0F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</p:grpSp>
      <p:sp>
        <p:nvSpPr>
          <p:cNvPr id="5129" name="Rectangle 9">
            <a:extLst>
              <a:ext uri="{FF2B5EF4-FFF2-40B4-BE49-F238E27FC236}">
                <a16:creationId xmlns:a16="http://schemas.microsoft.com/office/drawing/2014/main" id="{52C9C793-2D00-A2E7-0602-E076A2283C0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endParaRPr lang="en-US" altLang="en-US"/>
          </a:p>
        </p:txBody>
      </p:sp>
      <p:sp>
        <p:nvSpPr>
          <p:cNvPr id="5130" name="Rectangle 10">
            <a:extLst>
              <a:ext uri="{FF2B5EF4-FFF2-40B4-BE49-F238E27FC236}">
                <a16:creationId xmlns:a16="http://schemas.microsoft.com/office/drawing/2014/main" id="{66B688AE-FD11-8745-D899-338F5DFCAB1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 altLang="en-US"/>
          </a:p>
        </p:txBody>
      </p:sp>
      <p:sp>
        <p:nvSpPr>
          <p:cNvPr id="5131" name="Rectangle 11">
            <a:extLst>
              <a:ext uri="{FF2B5EF4-FFF2-40B4-BE49-F238E27FC236}">
                <a16:creationId xmlns:a16="http://schemas.microsoft.com/office/drawing/2014/main" id="{F5B96235-3AB8-319C-2B51-C8124A0F07C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62E2CE72-4485-9B4C-BBBE-2527C459F0D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132" name="Rectangle 12">
            <a:extLst>
              <a:ext uri="{FF2B5EF4-FFF2-40B4-BE49-F238E27FC236}">
                <a16:creationId xmlns:a16="http://schemas.microsoft.com/office/drawing/2014/main" id="{45C65151-7B28-A0BA-12EF-4A7B83EF041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5133" name="Rectangle 13">
            <a:extLst>
              <a:ext uri="{FF2B5EF4-FFF2-40B4-BE49-F238E27FC236}">
                <a16:creationId xmlns:a16="http://schemas.microsoft.com/office/drawing/2014/main" id="{5043EEC5-D031-6ADB-70A2-3C94F1C9499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5856A4-95A9-E10C-F102-67546ECF9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8EBCA8-39A5-9E15-B174-C3B0F4BC9D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69226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B24617E-4865-8186-51A0-A14AE1D7D3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6467475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5DA4BF-477C-2D79-4273-E78DEADFAA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646747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05926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24C049-1657-426C-7622-965E854F1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504290-3558-8703-4204-471A54DFC4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0970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C2A7AE-3C9E-6C30-EB5A-EDDD939256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5F1264-F0DD-BBAE-E999-2ACB0CDDC7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08434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5B1F8F-2DF3-03CE-0CB5-2C9AE3AA7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06777-6540-E644-890B-950AB78425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514191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1797E9-5A31-8020-7623-F631110124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514191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93193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110F4-FE07-6CFD-4574-D7A3FAAF8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7E1EBD-202F-BD68-1AD7-9900BE938B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8EB231-45A8-820A-F4C5-F0DC70DEEE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36AF4E-E143-87D3-2B64-76EE6447C4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BBA8A5-D190-FF5C-290C-B46DA87C2A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51598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3FF1C-9D21-B93A-0172-E8611C194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89687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41993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8D40E8-8509-D20C-0155-0A73D5A2D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23E02C-5168-2B3E-4767-6FFB64D492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F2E757-BA06-CBD8-B8F7-C78305970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15606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D31114-F47C-3573-E920-392B3D5E7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1C7047F-EBCA-903A-0B17-B5A9C4A98B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B7FD59-BD0A-30A6-B657-0CCDB9CEBB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4934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>
            <a:extLst>
              <a:ext uri="{FF2B5EF4-FFF2-40B4-BE49-F238E27FC236}">
                <a16:creationId xmlns:a16="http://schemas.microsoft.com/office/drawing/2014/main" id="{11F8AE9C-B22B-9CE6-85E7-E326682CA4EA}"/>
              </a:ext>
            </a:extLst>
          </p:cNvPr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4099" name="Oval 3">
              <a:extLst>
                <a:ext uri="{FF2B5EF4-FFF2-40B4-BE49-F238E27FC236}">
                  <a16:creationId xmlns:a16="http://schemas.microsoft.com/office/drawing/2014/main" id="{3A7E6300-A3F4-C97B-1855-8CFFEFD09C56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4100" name="Oval 4">
              <a:extLst>
                <a:ext uri="{FF2B5EF4-FFF2-40B4-BE49-F238E27FC236}">
                  <a16:creationId xmlns:a16="http://schemas.microsoft.com/office/drawing/2014/main" id="{C0ED4AEF-CC4B-B20F-6A40-A8D69E211804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4101" name="Oval 5">
              <a:extLst>
                <a:ext uri="{FF2B5EF4-FFF2-40B4-BE49-F238E27FC236}">
                  <a16:creationId xmlns:a16="http://schemas.microsoft.com/office/drawing/2014/main" id="{0FA89BA9-FEC2-988E-664F-23EC5327C0F9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4102" name="Oval 6">
              <a:extLst>
                <a:ext uri="{FF2B5EF4-FFF2-40B4-BE49-F238E27FC236}">
                  <a16:creationId xmlns:a16="http://schemas.microsoft.com/office/drawing/2014/main" id="{FFDD6AD4-93E2-72E9-19FB-9AB05A37AB19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0E0F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4103" name="Oval 7">
              <a:extLst>
                <a:ext uri="{FF2B5EF4-FFF2-40B4-BE49-F238E27FC236}">
                  <a16:creationId xmlns:a16="http://schemas.microsoft.com/office/drawing/2014/main" id="{C5EF946B-AA45-8617-A9A2-7ADD70B90607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</p:grpSp>
      <p:sp>
        <p:nvSpPr>
          <p:cNvPr id="4104" name="Rectangle 8">
            <a:extLst>
              <a:ext uri="{FF2B5EF4-FFF2-40B4-BE49-F238E27FC236}">
                <a16:creationId xmlns:a16="http://schemas.microsoft.com/office/drawing/2014/main" id="{2359E8A3-0340-89FF-DAC9-94C300A5D6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5141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108" name="Rectangle 12">
            <a:extLst>
              <a:ext uri="{FF2B5EF4-FFF2-40B4-BE49-F238E27FC236}">
                <a16:creationId xmlns:a16="http://schemas.microsoft.com/office/drawing/2014/main" id="{A9A62344-B660-3054-56DD-17212D6973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pic>
        <p:nvPicPr>
          <p:cNvPr id="4109" name="Picture 13">
            <a:extLst>
              <a:ext uri="{FF2B5EF4-FFF2-40B4-BE49-F238E27FC236}">
                <a16:creationId xmlns:a16="http://schemas.microsoft.com/office/drawing/2014/main" id="{B4972F8D-4C35-64D9-B3B3-252A9F7AB88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6075" y="5734050"/>
            <a:ext cx="1143000" cy="923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8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>
            <a:extLst>
              <a:ext uri="{FF2B5EF4-FFF2-40B4-BE49-F238E27FC236}">
                <a16:creationId xmlns:a16="http://schemas.microsoft.com/office/drawing/2014/main" id="{035BFA91-91D0-BB5D-4E98-3C76EC9527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Chocolate Production Process</a:t>
            </a:r>
            <a:endParaRPr lang="en-US" altLang="en-US"/>
          </a:p>
        </p:txBody>
      </p:sp>
      <p:sp>
        <p:nvSpPr>
          <p:cNvPr id="2054" name="Text Box 6">
            <a:extLst>
              <a:ext uri="{FF2B5EF4-FFF2-40B4-BE49-F238E27FC236}">
                <a16:creationId xmlns:a16="http://schemas.microsoft.com/office/drawing/2014/main" id="{CF61CA6B-C2E1-E4F3-3CDC-5414E2E806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00" y="1700213"/>
            <a:ext cx="1873250" cy="458787"/>
          </a:xfrm>
          <a:prstGeom prst="rect">
            <a:avLst/>
          </a:prstGeom>
          <a:noFill/>
          <a:ln w="1905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82800" bIns="82800" anchor="ctr" anchorCtr="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/>
              <a:t>Moulded</a:t>
            </a:r>
            <a:endParaRPr lang="en-US" altLang="en-US"/>
          </a:p>
        </p:txBody>
      </p:sp>
      <p:sp>
        <p:nvSpPr>
          <p:cNvPr id="2055" name="Text Box 7">
            <a:extLst>
              <a:ext uri="{FF2B5EF4-FFF2-40B4-BE49-F238E27FC236}">
                <a16:creationId xmlns:a16="http://schemas.microsoft.com/office/drawing/2014/main" id="{D81EDB77-CCB2-A730-F029-07B8F01362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5963" y="1341438"/>
            <a:ext cx="1873250" cy="458787"/>
          </a:xfrm>
          <a:prstGeom prst="rect">
            <a:avLst/>
          </a:prstGeom>
          <a:solidFill>
            <a:schemeClr val="bg1"/>
          </a:solidFill>
          <a:ln w="1905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tIns="82800" bIns="82800" anchor="ctr" anchorCtr="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/>
              <a:t>Tempering</a:t>
            </a:r>
            <a:endParaRPr lang="en-US" altLang="en-US"/>
          </a:p>
        </p:txBody>
      </p:sp>
      <p:sp>
        <p:nvSpPr>
          <p:cNvPr id="2056" name="Text Box 8">
            <a:extLst>
              <a:ext uri="{FF2B5EF4-FFF2-40B4-BE49-F238E27FC236}">
                <a16:creationId xmlns:a16="http://schemas.microsoft.com/office/drawing/2014/main" id="{E6C9EE05-187A-F982-CB3F-44234C4D4E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6688" y="2276475"/>
            <a:ext cx="1873250" cy="458788"/>
          </a:xfrm>
          <a:prstGeom prst="rect">
            <a:avLst/>
          </a:prstGeom>
          <a:noFill/>
          <a:ln w="1905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82800" bIns="82800" anchor="ctr" anchorCtr="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/>
              <a:t>Conching</a:t>
            </a:r>
            <a:endParaRPr lang="en-US" altLang="en-US"/>
          </a:p>
        </p:txBody>
      </p:sp>
      <p:sp>
        <p:nvSpPr>
          <p:cNvPr id="2057" name="Text Box 9">
            <a:extLst>
              <a:ext uri="{FF2B5EF4-FFF2-40B4-BE49-F238E27FC236}">
                <a16:creationId xmlns:a16="http://schemas.microsoft.com/office/drawing/2014/main" id="{F5FE58C3-0254-A6C1-8652-F4A682F073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7050" y="3141663"/>
            <a:ext cx="1873250" cy="458787"/>
          </a:xfrm>
          <a:prstGeom prst="rect">
            <a:avLst/>
          </a:prstGeom>
          <a:noFill/>
          <a:ln w="1905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82800" bIns="82800" anchor="ctr" anchorCtr="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/>
              <a:t>Blending</a:t>
            </a:r>
            <a:endParaRPr lang="en-US" altLang="en-US"/>
          </a:p>
        </p:txBody>
      </p:sp>
      <p:sp>
        <p:nvSpPr>
          <p:cNvPr id="2058" name="Text Box 10">
            <a:extLst>
              <a:ext uri="{FF2B5EF4-FFF2-40B4-BE49-F238E27FC236}">
                <a16:creationId xmlns:a16="http://schemas.microsoft.com/office/drawing/2014/main" id="{F3BE7935-1BBB-8EE7-6AA3-643D97273B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4025" y="4005263"/>
            <a:ext cx="1873250" cy="458787"/>
          </a:xfrm>
          <a:prstGeom prst="rect">
            <a:avLst/>
          </a:prstGeom>
          <a:noFill/>
          <a:ln w="1905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82800" bIns="82800" anchor="ctr" anchorCtr="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/>
              <a:t>Beans ground</a:t>
            </a:r>
            <a:endParaRPr lang="en-US" altLang="en-US"/>
          </a:p>
        </p:txBody>
      </p:sp>
      <p:sp>
        <p:nvSpPr>
          <p:cNvPr id="2059" name="Text Box 11">
            <a:extLst>
              <a:ext uri="{FF2B5EF4-FFF2-40B4-BE49-F238E27FC236}">
                <a16:creationId xmlns:a16="http://schemas.microsoft.com/office/drawing/2014/main" id="{DB408ACF-6D29-0E44-A773-CA9AC22731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2225" y="4941888"/>
            <a:ext cx="2016125" cy="458787"/>
          </a:xfrm>
          <a:prstGeom prst="rect">
            <a:avLst/>
          </a:prstGeom>
          <a:noFill/>
          <a:ln w="1905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82800" bIns="82800" anchor="ctr" anchorCtr="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dirty="0"/>
              <a:t>Cleaned &amp; sorted</a:t>
            </a:r>
            <a:endParaRPr lang="en-US" altLang="en-US" dirty="0"/>
          </a:p>
        </p:txBody>
      </p:sp>
      <p:sp>
        <p:nvSpPr>
          <p:cNvPr id="2060" name="Text Box 12">
            <a:extLst>
              <a:ext uri="{FF2B5EF4-FFF2-40B4-BE49-F238E27FC236}">
                <a16:creationId xmlns:a16="http://schemas.microsoft.com/office/drawing/2014/main" id="{E8BA9F40-8D39-105F-DBE4-1508B75DB1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2725" y="5745712"/>
            <a:ext cx="2592388" cy="72121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0000" tIns="82800" bIns="82800" anchor="ctr" anchorCtr="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dirty="0"/>
              <a:t>Transported to production site</a:t>
            </a:r>
            <a:endParaRPr lang="en-US" altLang="en-US" dirty="0"/>
          </a:p>
        </p:txBody>
      </p:sp>
      <p:sp>
        <p:nvSpPr>
          <p:cNvPr id="2061" name="Text Box 13">
            <a:extLst>
              <a:ext uri="{FF2B5EF4-FFF2-40B4-BE49-F238E27FC236}">
                <a16:creationId xmlns:a16="http://schemas.microsoft.com/office/drawing/2014/main" id="{EC5B19D0-4F40-BBA2-CD23-14E6D747C7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5287963"/>
            <a:ext cx="2162175" cy="458787"/>
          </a:xfrm>
          <a:prstGeom prst="rect">
            <a:avLst/>
          </a:prstGeom>
          <a:solidFill>
            <a:schemeClr val="hlink"/>
          </a:solidFill>
          <a:ln w="19050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82800" bIns="82800" anchor="ctr" anchorCtr="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>
                <a:solidFill>
                  <a:schemeClr val="accent1"/>
                </a:solidFill>
              </a:rPr>
              <a:t>Sold to Merchant</a:t>
            </a:r>
            <a:endParaRPr lang="en-US" altLang="en-US">
              <a:solidFill>
                <a:schemeClr val="accent1"/>
              </a:solidFill>
            </a:endParaRPr>
          </a:p>
        </p:txBody>
      </p:sp>
      <p:sp>
        <p:nvSpPr>
          <p:cNvPr id="2062" name="Text Box 14">
            <a:extLst>
              <a:ext uri="{FF2B5EF4-FFF2-40B4-BE49-F238E27FC236}">
                <a16:creationId xmlns:a16="http://schemas.microsoft.com/office/drawing/2014/main" id="{52681C15-BC60-5CE7-3E4C-80FC70F098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4508500"/>
            <a:ext cx="1873250" cy="458788"/>
          </a:xfrm>
          <a:prstGeom prst="rect">
            <a:avLst/>
          </a:prstGeom>
          <a:noFill/>
          <a:ln w="1905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82800" bIns="82800" anchor="ctr" anchorCtr="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/>
              <a:t>Drying</a:t>
            </a:r>
            <a:endParaRPr lang="en-US" altLang="en-US"/>
          </a:p>
        </p:txBody>
      </p:sp>
      <p:sp>
        <p:nvSpPr>
          <p:cNvPr id="2063" name="Text Box 15">
            <a:extLst>
              <a:ext uri="{FF2B5EF4-FFF2-40B4-BE49-F238E27FC236}">
                <a16:creationId xmlns:a16="http://schemas.microsoft.com/office/drawing/2014/main" id="{AAF75EA0-F81D-2D47-5183-21409C1B4B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3716338"/>
            <a:ext cx="2089150" cy="458787"/>
          </a:xfrm>
          <a:prstGeom prst="rect">
            <a:avLst/>
          </a:prstGeom>
          <a:noFill/>
          <a:ln w="1905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82800" bIns="82800" anchor="ctr" anchorCtr="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/>
              <a:t>Beans fermented</a:t>
            </a:r>
            <a:endParaRPr lang="en-US" altLang="en-US"/>
          </a:p>
        </p:txBody>
      </p:sp>
      <p:sp>
        <p:nvSpPr>
          <p:cNvPr id="2064" name="Text Box 16">
            <a:extLst>
              <a:ext uri="{FF2B5EF4-FFF2-40B4-BE49-F238E27FC236}">
                <a16:creationId xmlns:a16="http://schemas.microsoft.com/office/drawing/2014/main" id="{2C7D5AA5-6C94-C7FE-17B6-FB7A4E37BB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2852738"/>
            <a:ext cx="1873250" cy="458787"/>
          </a:xfrm>
          <a:prstGeom prst="rect">
            <a:avLst/>
          </a:prstGeom>
          <a:noFill/>
          <a:ln w="1905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82800" bIns="82800" anchor="ctr" anchorCtr="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/>
              <a:t>Pods split</a:t>
            </a:r>
            <a:endParaRPr lang="en-US" altLang="en-US"/>
          </a:p>
        </p:txBody>
      </p:sp>
      <p:sp>
        <p:nvSpPr>
          <p:cNvPr id="2065" name="Text Box 17">
            <a:extLst>
              <a:ext uri="{FF2B5EF4-FFF2-40B4-BE49-F238E27FC236}">
                <a16:creationId xmlns:a16="http://schemas.microsoft.com/office/drawing/2014/main" id="{E34C482A-68D4-91E8-06DA-755935CC72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2060575"/>
            <a:ext cx="1873250" cy="458788"/>
          </a:xfrm>
          <a:prstGeom prst="rect">
            <a:avLst/>
          </a:prstGeom>
          <a:noFill/>
          <a:ln w="1905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82800" bIns="82800" anchor="ctr" anchorCtr="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/>
              <a:t>Harvesting</a:t>
            </a:r>
            <a:endParaRPr lang="en-US" altLang="en-US"/>
          </a:p>
        </p:txBody>
      </p:sp>
      <p:sp>
        <p:nvSpPr>
          <p:cNvPr id="2066" name="Text Box 18">
            <a:extLst>
              <a:ext uri="{FF2B5EF4-FFF2-40B4-BE49-F238E27FC236}">
                <a16:creationId xmlns:a16="http://schemas.microsoft.com/office/drawing/2014/main" id="{2E84A567-C606-15CC-4A40-F2E21C6C8E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9113" y="3429000"/>
            <a:ext cx="1873250" cy="458788"/>
          </a:xfrm>
          <a:prstGeom prst="rect">
            <a:avLst/>
          </a:prstGeom>
          <a:noFill/>
          <a:ln w="1905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82800" bIns="82800" anchor="ctr" anchorCtr="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/>
              <a:t>Packaged</a:t>
            </a:r>
            <a:endParaRPr lang="en-US" altLang="en-US"/>
          </a:p>
        </p:txBody>
      </p:sp>
      <p:sp>
        <p:nvSpPr>
          <p:cNvPr id="2067" name="Text Box 19">
            <a:extLst>
              <a:ext uri="{FF2B5EF4-FFF2-40B4-BE49-F238E27FC236}">
                <a16:creationId xmlns:a16="http://schemas.microsoft.com/office/drawing/2014/main" id="{57E7F0C4-E96C-5ED7-DEF3-59D50A2A50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7675" y="2565400"/>
            <a:ext cx="1873250" cy="458788"/>
          </a:xfrm>
          <a:prstGeom prst="rect">
            <a:avLst/>
          </a:prstGeom>
          <a:noFill/>
          <a:ln w="1905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82800" bIns="82800" anchor="ctr" anchorCtr="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/>
              <a:t>Cooled</a:t>
            </a:r>
            <a:endParaRPr lang="en-US" altLang="en-US"/>
          </a:p>
        </p:txBody>
      </p:sp>
      <p:sp>
        <p:nvSpPr>
          <p:cNvPr id="2068" name="Text Box 20">
            <a:extLst>
              <a:ext uri="{FF2B5EF4-FFF2-40B4-BE49-F238E27FC236}">
                <a16:creationId xmlns:a16="http://schemas.microsoft.com/office/drawing/2014/main" id="{6B3E5778-9113-C38D-6E42-E0AC53126C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6021388"/>
            <a:ext cx="1873250" cy="458787"/>
          </a:xfrm>
          <a:prstGeom prst="rect">
            <a:avLst/>
          </a:prstGeom>
          <a:noFill/>
          <a:ln w="1905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82800" bIns="82800" anchor="ctr" anchorCtr="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/>
              <a:t>Transported</a:t>
            </a:r>
            <a:endParaRPr lang="en-US" altLang="en-US"/>
          </a:p>
        </p:txBody>
      </p:sp>
      <p:sp>
        <p:nvSpPr>
          <p:cNvPr id="2069" name="Text Box 21">
            <a:extLst>
              <a:ext uri="{FF2B5EF4-FFF2-40B4-BE49-F238E27FC236}">
                <a16:creationId xmlns:a16="http://schemas.microsoft.com/office/drawing/2014/main" id="{47583FC5-06C0-4540-6D9A-911F562FB1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8400" y="5013325"/>
            <a:ext cx="1873250" cy="458788"/>
          </a:xfrm>
          <a:prstGeom prst="rect">
            <a:avLst/>
          </a:prstGeom>
          <a:solidFill>
            <a:schemeClr val="hlink"/>
          </a:solidFill>
          <a:ln w="19050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82800" bIns="82800" anchor="ctr" anchorCtr="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dirty="0">
                <a:solidFill>
                  <a:schemeClr val="accent1"/>
                </a:solidFill>
              </a:rPr>
              <a:t>Product sold</a:t>
            </a:r>
            <a:endParaRPr lang="en-US" altLang="en-US" dirty="0">
              <a:solidFill>
                <a:schemeClr val="accent1"/>
              </a:solidFill>
            </a:endParaRPr>
          </a:p>
        </p:txBody>
      </p:sp>
      <p:sp>
        <p:nvSpPr>
          <p:cNvPr id="2071" name="Text Box 23">
            <a:extLst>
              <a:ext uri="{FF2B5EF4-FFF2-40B4-BE49-F238E27FC236}">
                <a16:creationId xmlns:a16="http://schemas.microsoft.com/office/drawing/2014/main" id="{35B0516B-55E6-4FF4-C2FA-63772C7872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268413"/>
            <a:ext cx="1873250" cy="458787"/>
          </a:xfrm>
          <a:prstGeom prst="rect">
            <a:avLst/>
          </a:prstGeom>
          <a:solidFill>
            <a:schemeClr val="bg1"/>
          </a:solidFill>
          <a:ln w="1905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tIns="82800" bIns="82800" anchor="ctr" anchorCtr="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/>
              <a:t>Cocoa grown</a:t>
            </a:r>
            <a:endParaRPr lang="en-US" altLang="en-US"/>
          </a:p>
        </p:txBody>
      </p:sp>
      <p:sp>
        <p:nvSpPr>
          <p:cNvPr id="2072" name="Text Box 24">
            <a:extLst>
              <a:ext uri="{FF2B5EF4-FFF2-40B4-BE49-F238E27FC236}">
                <a16:creationId xmlns:a16="http://schemas.microsoft.com/office/drawing/2014/main" id="{43C91E97-09AF-C78D-73C0-C867F453B2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1775" y="5876925"/>
            <a:ext cx="2162175" cy="733425"/>
          </a:xfrm>
          <a:prstGeom prst="rect">
            <a:avLst/>
          </a:prstGeom>
          <a:solidFill>
            <a:schemeClr val="hlink"/>
          </a:solidFill>
          <a:ln w="19050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82800" bIns="82800" anchor="ctr" anchorCtr="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>
                <a:solidFill>
                  <a:schemeClr val="accent1"/>
                </a:solidFill>
              </a:rPr>
              <a:t>Sold to Chocolate Company</a:t>
            </a:r>
            <a:endParaRPr lang="en-US" altLang="en-US">
              <a:solidFill>
                <a:schemeClr val="accent1"/>
              </a:solidFill>
            </a:endParaRPr>
          </a:p>
        </p:txBody>
      </p:sp>
      <p:sp>
        <p:nvSpPr>
          <p:cNvPr id="2073" name="Text Box 25">
            <a:extLst>
              <a:ext uri="{FF2B5EF4-FFF2-40B4-BE49-F238E27FC236}">
                <a16:creationId xmlns:a16="http://schemas.microsoft.com/office/drawing/2014/main" id="{61CE2C34-70A2-DFE0-9209-6E5C253DC7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9475" y="4221163"/>
            <a:ext cx="1873250" cy="458787"/>
          </a:xfrm>
          <a:prstGeom prst="rect">
            <a:avLst/>
          </a:prstGeom>
          <a:noFill/>
          <a:ln w="1905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82800" bIns="82800" anchor="ctr" anchorCtr="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/>
              <a:t>Transported</a:t>
            </a:r>
            <a:endParaRPr lang="en-US" altLang="en-US"/>
          </a:p>
        </p:txBody>
      </p:sp>
      <p:cxnSp>
        <p:nvCxnSpPr>
          <p:cNvPr id="2076" name="AutoShape 28">
            <a:extLst>
              <a:ext uri="{FF2B5EF4-FFF2-40B4-BE49-F238E27FC236}">
                <a16:creationId xmlns:a16="http://schemas.microsoft.com/office/drawing/2014/main" id="{3675E891-85AF-BB44-CF83-02650A1111C9}"/>
              </a:ext>
            </a:extLst>
          </p:cNvPr>
          <p:cNvCxnSpPr>
            <a:cxnSpLocks noChangeShapeType="1"/>
            <a:stCxn id="2065" idx="2"/>
            <a:endCxn id="2064" idx="0"/>
          </p:cNvCxnSpPr>
          <p:nvPr/>
        </p:nvCxnSpPr>
        <p:spPr bwMode="auto">
          <a:xfrm>
            <a:off x="1187450" y="2528888"/>
            <a:ext cx="0" cy="314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7" name="AutoShape 29">
            <a:extLst>
              <a:ext uri="{FF2B5EF4-FFF2-40B4-BE49-F238E27FC236}">
                <a16:creationId xmlns:a16="http://schemas.microsoft.com/office/drawing/2014/main" id="{DEF94DEB-7105-8057-F416-5BFF9C469651}"/>
              </a:ext>
            </a:extLst>
          </p:cNvPr>
          <p:cNvCxnSpPr>
            <a:cxnSpLocks noChangeShapeType="1"/>
            <a:stCxn id="2064" idx="2"/>
            <a:endCxn id="2063" idx="0"/>
          </p:cNvCxnSpPr>
          <p:nvPr/>
        </p:nvCxnSpPr>
        <p:spPr bwMode="auto">
          <a:xfrm>
            <a:off x="1187450" y="3321050"/>
            <a:ext cx="36513" cy="3857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8" name="AutoShape 30">
            <a:extLst>
              <a:ext uri="{FF2B5EF4-FFF2-40B4-BE49-F238E27FC236}">
                <a16:creationId xmlns:a16="http://schemas.microsoft.com/office/drawing/2014/main" id="{DB3D072F-A6CC-B34B-7884-518E30C8811C}"/>
              </a:ext>
            </a:extLst>
          </p:cNvPr>
          <p:cNvCxnSpPr>
            <a:cxnSpLocks noChangeShapeType="1"/>
            <a:stCxn id="2063" idx="2"/>
            <a:endCxn id="2062" idx="0"/>
          </p:cNvCxnSpPr>
          <p:nvPr/>
        </p:nvCxnSpPr>
        <p:spPr bwMode="auto">
          <a:xfrm>
            <a:off x="1223963" y="4184650"/>
            <a:ext cx="36512" cy="314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9" name="AutoShape 31">
            <a:extLst>
              <a:ext uri="{FF2B5EF4-FFF2-40B4-BE49-F238E27FC236}">
                <a16:creationId xmlns:a16="http://schemas.microsoft.com/office/drawing/2014/main" id="{FEAC7D84-7405-B92B-64BE-F0666CD958BB}"/>
              </a:ext>
            </a:extLst>
          </p:cNvPr>
          <p:cNvCxnSpPr>
            <a:cxnSpLocks noChangeShapeType="1"/>
            <a:stCxn id="2062" idx="2"/>
            <a:endCxn id="2061" idx="0"/>
          </p:cNvCxnSpPr>
          <p:nvPr/>
        </p:nvCxnSpPr>
        <p:spPr bwMode="auto">
          <a:xfrm>
            <a:off x="1260475" y="4976813"/>
            <a:ext cx="71438" cy="3016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80" name="AutoShape 32">
            <a:extLst>
              <a:ext uri="{FF2B5EF4-FFF2-40B4-BE49-F238E27FC236}">
                <a16:creationId xmlns:a16="http://schemas.microsoft.com/office/drawing/2014/main" id="{385AF073-7BB4-32C3-53E7-E15479F193F7}"/>
              </a:ext>
            </a:extLst>
          </p:cNvPr>
          <p:cNvCxnSpPr>
            <a:cxnSpLocks noChangeShapeType="1"/>
            <a:stCxn id="2061" idx="2"/>
            <a:endCxn id="2068" idx="0"/>
          </p:cNvCxnSpPr>
          <p:nvPr/>
        </p:nvCxnSpPr>
        <p:spPr bwMode="auto">
          <a:xfrm>
            <a:off x="1331913" y="5756275"/>
            <a:ext cx="73025" cy="255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81" name="AutoShape 33">
            <a:extLst>
              <a:ext uri="{FF2B5EF4-FFF2-40B4-BE49-F238E27FC236}">
                <a16:creationId xmlns:a16="http://schemas.microsoft.com/office/drawing/2014/main" id="{994A74D5-1FDE-6CF5-9AA9-C178C74ACDB4}"/>
              </a:ext>
            </a:extLst>
          </p:cNvPr>
          <p:cNvCxnSpPr>
            <a:cxnSpLocks noChangeShapeType="1"/>
            <a:stCxn id="2068" idx="3"/>
            <a:endCxn id="2072" idx="1"/>
          </p:cNvCxnSpPr>
          <p:nvPr/>
        </p:nvCxnSpPr>
        <p:spPr bwMode="auto">
          <a:xfrm flipV="1">
            <a:off x="2351088" y="6243638"/>
            <a:ext cx="411162" cy="7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82" name="AutoShape 34">
            <a:extLst>
              <a:ext uri="{FF2B5EF4-FFF2-40B4-BE49-F238E27FC236}">
                <a16:creationId xmlns:a16="http://schemas.microsoft.com/office/drawing/2014/main" id="{BE7F9C7A-2C88-82B5-6D42-E63A81AB30D5}"/>
              </a:ext>
            </a:extLst>
          </p:cNvPr>
          <p:cNvCxnSpPr>
            <a:cxnSpLocks noChangeShapeType="1"/>
            <a:stCxn id="2072" idx="3"/>
            <a:endCxn id="2060" idx="1"/>
          </p:cNvCxnSpPr>
          <p:nvPr/>
        </p:nvCxnSpPr>
        <p:spPr bwMode="auto">
          <a:xfrm flipV="1">
            <a:off x="4933950" y="6106320"/>
            <a:ext cx="358775" cy="13731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84" name="AutoShape 36">
            <a:extLst>
              <a:ext uri="{FF2B5EF4-FFF2-40B4-BE49-F238E27FC236}">
                <a16:creationId xmlns:a16="http://schemas.microsoft.com/office/drawing/2014/main" id="{50722E74-3FB6-3889-162E-28EB2F862FBD}"/>
              </a:ext>
            </a:extLst>
          </p:cNvPr>
          <p:cNvCxnSpPr>
            <a:cxnSpLocks noChangeShapeType="1"/>
            <a:stCxn id="2059" idx="0"/>
            <a:endCxn id="2058" idx="2"/>
          </p:cNvCxnSpPr>
          <p:nvPr/>
        </p:nvCxnSpPr>
        <p:spPr bwMode="auto">
          <a:xfrm flipV="1">
            <a:off x="7380288" y="4473575"/>
            <a:ext cx="360362" cy="4587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85" name="AutoShape 37">
            <a:extLst>
              <a:ext uri="{FF2B5EF4-FFF2-40B4-BE49-F238E27FC236}">
                <a16:creationId xmlns:a16="http://schemas.microsoft.com/office/drawing/2014/main" id="{C5A99958-14BB-B4F2-4FA7-435485D24E65}"/>
              </a:ext>
            </a:extLst>
          </p:cNvPr>
          <p:cNvCxnSpPr>
            <a:cxnSpLocks noChangeShapeType="1"/>
            <a:stCxn id="2058" idx="0"/>
            <a:endCxn id="2057" idx="2"/>
          </p:cNvCxnSpPr>
          <p:nvPr/>
        </p:nvCxnSpPr>
        <p:spPr bwMode="auto">
          <a:xfrm flipV="1">
            <a:off x="7740650" y="3609975"/>
            <a:ext cx="73025" cy="3857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86" name="AutoShape 38">
            <a:extLst>
              <a:ext uri="{FF2B5EF4-FFF2-40B4-BE49-F238E27FC236}">
                <a16:creationId xmlns:a16="http://schemas.microsoft.com/office/drawing/2014/main" id="{B7C45229-DB4D-978C-1858-788760A3E857}"/>
              </a:ext>
            </a:extLst>
          </p:cNvPr>
          <p:cNvCxnSpPr>
            <a:cxnSpLocks noChangeShapeType="1"/>
            <a:stCxn id="2057" idx="0"/>
            <a:endCxn id="2056" idx="2"/>
          </p:cNvCxnSpPr>
          <p:nvPr/>
        </p:nvCxnSpPr>
        <p:spPr bwMode="auto">
          <a:xfrm flipH="1" flipV="1">
            <a:off x="7453313" y="2744788"/>
            <a:ext cx="360362" cy="3873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87" name="AutoShape 39">
            <a:extLst>
              <a:ext uri="{FF2B5EF4-FFF2-40B4-BE49-F238E27FC236}">
                <a16:creationId xmlns:a16="http://schemas.microsoft.com/office/drawing/2014/main" id="{908C9895-8E13-6473-29D5-A76578B4240E}"/>
              </a:ext>
            </a:extLst>
          </p:cNvPr>
          <p:cNvCxnSpPr>
            <a:cxnSpLocks noChangeShapeType="1"/>
            <a:stCxn id="2056" idx="0"/>
            <a:endCxn id="2055" idx="2"/>
          </p:cNvCxnSpPr>
          <p:nvPr/>
        </p:nvCxnSpPr>
        <p:spPr bwMode="auto">
          <a:xfrm flipH="1" flipV="1">
            <a:off x="6732588" y="1809750"/>
            <a:ext cx="720725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88" name="AutoShape 40">
            <a:extLst>
              <a:ext uri="{FF2B5EF4-FFF2-40B4-BE49-F238E27FC236}">
                <a16:creationId xmlns:a16="http://schemas.microsoft.com/office/drawing/2014/main" id="{EAFB4B78-E62C-E775-2F31-13F5950DAA65}"/>
              </a:ext>
            </a:extLst>
          </p:cNvPr>
          <p:cNvCxnSpPr>
            <a:cxnSpLocks noChangeShapeType="1"/>
            <a:stCxn id="2055" idx="1"/>
            <a:endCxn id="2054" idx="3"/>
          </p:cNvCxnSpPr>
          <p:nvPr/>
        </p:nvCxnSpPr>
        <p:spPr bwMode="auto">
          <a:xfrm flipH="1">
            <a:off x="5375275" y="1571625"/>
            <a:ext cx="411163" cy="358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89" name="AutoShape 41">
            <a:extLst>
              <a:ext uri="{FF2B5EF4-FFF2-40B4-BE49-F238E27FC236}">
                <a16:creationId xmlns:a16="http://schemas.microsoft.com/office/drawing/2014/main" id="{25A48164-119F-CD86-EA95-49BDA5B5736B}"/>
              </a:ext>
            </a:extLst>
          </p:cNvPr>
          <p:cNvCxnSpPr>
            <a:cxnSpLocks noChangeShapeType="1"/>
            <a:stCxn id="2054" idx="2"/>
            <a:endCxn id="2067" idx="0"/>
          </p:cNvCxnSpPr>
          <p:nvPr/>
        </p:nvCxnSpPr>
        <p:spPr bwMode="auto">
          <a:xfrm flipH="1">
            <a:off x="3924300" y="2168525"/>
            <a:ext cx="504825" cy="3873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90" name="AutoShape 42">
            <a:extLst>
              <a:ext uri="{FF2B5EF4-FFF2-40B4-BE49-F238E27FC236}">
                <a16:creationId xmlns:a16="http://schemas.microsoft.com/office/drawing/2014/main" id="{A08B5A5D-6AD2-B5D6-5D63-48404724D077}"/>
              </a:ext>
            </a:extLst>
          </p:cNvPr>
          <p:cNvCxnSpPr>
            <a:cxnSpLocks noChangeShapeType="1"/>
            <a:stCxn id="2067" idx="2"/>
            <a:endCxn id="2066" idx="0"/>
          </p:cNvCxnSpPr>
          <p:nvPr/>
        </p:nvCxnSpPr>
        <p:spPr bwMode="auto">
          <a:xfrm>
            <a:off x="3924300" y="3033713"/>
            <a:ext cx="71438" cy="3857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91" name="AutoShape 43">
            <a:extLst>
              <a:ext uri="{FF2B5EF4-FFF2-40B4-BE49-F238E27FC236}">
                <a16:creationId xmlns:a16="http://schemas.microsoft.com/office/drawing/2014/main" id="{6E5A8C05-CB1A-DDF5-A91B-42076F754F33}"/>
              </a:ext>
            </a:extLst>
          </p:cNvPr>
          <p:cNvCxnSpPr>
            <a:cxnSpLocks noChangeShapeType="1"/>
            <a:stCxn id="2066" idx="2"/>
            <a:endCxn id="2073" idx="0"/>
          </p:cNvCxnSpPr>
          <p:nvPr/>
        </p:nvCxnSpPr>
        <p:spPr bwMode="auto">
          <a:xfrm>
            <a:off x="3995738" y="3897313"/>
            <a:ext cx="360362" cy="314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92" name="AutoShape 44">
            <a:extLst>
              <a:ext uri="{FF2B5EF4-FFF2-40B4-BE49-F238E27FC236}">
                <a16:creationId xmlns:a16="http://schemas.microsoft.com/office/drawing/2014/main" id="{D70B4647-1234-9C21-273D-C82DFC87920B}"/>
              </a:ext>
            </a:extLst>
          </p:cNvPr>
          <p:cNvCxnSpPr>
            <a:cxnSpLocks noChangeShapeType="1"/>
            <a:stCxn id="2073" idx="2"/>
            <a:endCxn id="2069" idx="0"/>
          </p:cNvCxnSpPr>
          <p:nvPr/>
        </p:nvCxnSpPr>
        <p:spPr bwMode="auto">
          <a:xfrm>
            <a:off x="4356100" y="4689475"/>
            <a:ext cx="288925" cy="314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93" name="AutoShape 45">
            <a:extLst>
              <a:ext uri="{FF2B5EF4-FFF2-40B4-BE49-F238E27FC236}">
                <a16:creationId xmlns:a16="http://schemas.microsoft.com/office/drawing/2014/main" id="{72D74188-8449-01DB-56F1-70EF62E70A46}"/>
              </a:ext>
            </a:extLst>
          </p:cNvPr>
          <p:cNvCxnSpPr>
            <a:cxnSpLocks noChangeShapeType="1"/>
            <a:stCxn id="2060" idx="0"/>
            <a:endCxn id="2059" idx="2"/>
          </p:cNvCxnSpPr>
          <p:nvPr/>
        </p:nvCxnSpPr>
        <p:spPr bwMode="auto">
          <a:xfrm flipV="1">
            <a:off x="6588919" y="5400675"/>
            <a:ext cx="791369" cy="3450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94" name="AutoShape 46">
            <a:extLst>
              <a:ext uri="{FF2B5EF4-FFF2-40B4-BE49-F238E27FC236}">
                <a16:creationId xmlns:a16="http://schemas.microsoft.com/office/drawing/2014/main" id="{34BE0B83-FE6C-87BA-F32A-C9818B19C346}"/>
              </a:ext>
            </a:extLst>
          </p:cNvPr>
          <p:cNvCxnSpPr>
            <a:cxnSpLocks noChangeShapeType="1"/>
            <a:stCxn id="2071" idx="2"/>
            <a:endCxn id="2065" idx="0"/>
          </p:cNvCxnSpPr>
          <p:nvPr/>
        </p:nvCxnSpPr>
        <p:spPr bwMode="auto">
          <a:xfrm>
            <a:off x="1187450" y="1736725"/>
            <a:ext cx="0" cy="314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2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4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2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2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5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2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6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2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2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22000"/>
                            </p:stCondLst>
                            <p:childTnLst>
                              <p:par>
                                <p:cTn id="7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2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24000"/>
                            </p:stCondLst>
                            <p:childTnLst>
                              <p:par>
                                <p:cTn id="8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2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26000"/>
                            </p:stCondLst>
                            <p:childTnLst>
                              <p:par>
                                <p:cTn id="9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2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28000"/>
                            </p:stCondLst>
                            <p:childTnLst>
                              <p:par>
                                <p:cTn id="9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2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30000"/>
                            </p:stCondLst>
                            <p:childTnLst>
                              <p:par>
                                <p:cTn id="10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2000"/>
                                        <p:tgtEl>
                                          <p:spTgt spid="2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2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32000"/>
                            </p:stCondLst>
                            <p:childTnLst>
                              <p:par>
                                <p:cTn id="1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2000"/>
                                        <p:tgtEl>
                                          <p:spTgt spid="2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2000"/>
                                        <p:tgtEl>
                                          <p:spTgt spid="2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34000"/>
                            </p:stCondLst>
                            <p:childTnLst>
                              <p:par>
                                <p:cTn id="1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2000"/>
                                        <p:tgtEl>
                                          <p:spTgt spid="2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2000"/>
                                        <p:tgtEl>
                                          <p:spTgt spid="2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 nodeType="afterGroup">
                            <p:stCondLst>
                              <p:cond delay="36000"/>
                            </p:stCondLst>
                            <p:childTnLst>
                              <p:par>
                                <p:cTn id="1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2000"/>
                                        <p:tgtEl>
                                          <p:spTgt spid="2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2000"/>
                                        <p:tgtEl>
                                          <p:spTgt spid="2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 nodeType="afterGroup">
                            <p:stCondLst>
                              <p:cond delay="38000"/>
                            </p:stCondLst>
                            <p:childTnLst>
                              <p:par>
                                <p:cTn id="1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2000"/>
                                        <p:tgtEl>
                                          <p:spTgt spid="2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 animBg="1"/>
      <p:bldP spid="2055" grpId="0" animBg="1"/>
      <p:bldP spid="2056" grpId="0" animBg="1"/>
      <p:bldP spid="2057" grpId="0" animBg="1"/>
      <p:bldP spid="2058" grpId="0" animBg="1"/>
      <p:bldP spid="2059" grpId="0" animBg="1"/>
      <p:bldP spid="2060" grpId="0" animBg="1"/>
      <p:bldP spid="2061" grpId="0" animBg="1"/>
      <p:bldP spid="2062" grpId="0" animBg="1"/>
      <p:bldP spid="2063" grpId="0" animBg="1"/>
      <p:bldP spid="2064" grpId="0" animBg="1"/>
      <p:bldP spid="2065" grpId="0" animBg="1"/>
      <p:bldP spid="2066" grpId="0" animBg="1"/>
      <p:bldP spid="2067" grpId="0" animBg="1"/>
      <p:bldP spid="2068" grpId="0" animBg="1"/>
      <p:bldP spid="2069" grpId="0" animBg="1"/>
      <p:bldP spid="2071" grpId="0" animBg="1"/>
      <p:bldP spid="2072" grpId="0" animBg="1"/>
      <p:bldP spid="2073" grpId="0" animBg="1"/>
    </p:bldLst>
  </p:timing>
</p:sld>
</file>

<file path=ppt/theme/theme1.xml><?xml version="1.0" encoding="utf-8"?>
<a:theme xmlns:a="http://schemas.openxmlformats.org/drawingml/2006/main" name="Watermark">
  <a:themeElements>
    <a:clrScheme name="Watermark 2">
      <a:dk1>
        <a:srgbClr val="000000"/>
      </a:dk1>
      <a:lt1>
        <a:srgbClr val="FFFFFF"/>
      </a:lt1>
      <a:dk2>
        <a:srgbClr val="666633"/>
      </a:dk2>
      <a:lt2>
        <a:srgbClr val="5F5F5F"/>
      </a:lt2>
      <a:accent1>
        <a:srgbClr val="FFCC00"/>
      </a:accent1>
      <a:accent2>
        <a:srgbClr val="EFF0B2"/>
      </a:accent2>
      <a:accent3>
        <a:srgbClr val="FFFFFF"/>
      </a:accent3>
      <a:accent4>
        <a:srgbClr val="000000"/>
      </a:accent4>
      <a:accent5>
        <a:srgbClr val="FFE2AA"/>
      </a:accent5>
      <a:accent6>
        <a:srgbClr val="D9D9A1"/>
      </a:accent6>
      <a:hlink>
        <a:srgbClr val="808000"/>
      </a:hlink>
      <a:folHlink>
        <a:srgbClr val="CCCC00"/>
      </a:folHlink>
    </a:clrScheme>
    <a:fontScheme name="Waterma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Watermar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84</TotalTime>
  <Words>37</Words>
  <Application>Microsoft Macintosh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Wingdings</vt:lpstr>
      <vt:lpstr>Watermark</vt:lpstr>
      <vt:lpstr>Chocolate Production Process</vt:lpstr>
    </vt:vector>
  </TitlesOfParts>
  <Company>Leiston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Fairtrade Chocolate Investigation</dc:title>
  <dc:creator>Tablet2</dc:creator>
  <cp:lastModifiedBy>Ian Ford</cp:lastModifiedBy>
  <cp:revision>5</cp:revision>
  <dcterms:created xsi:type="dcterms:W3CDTF">2007-10-17T21:31:08Z</dcterms:created>
  <dcterms:modified xsi:type="dcterms:W3CDTF">2024-11-19T12:30:24Z</dcterms:modified>
</cp:coreProperties>
</file>