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9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5AE65628-EBE7-AD61-AE31-4DAED1AA3C8D}"/>
              </a:ext>
            </a:extLst>
          </p:cNvPr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7171" name="Oval 3">
              <a:extLst>
                <a:ext uri="{FF2B5EF4-FFF2-40B4-BE49-F238E27FC236}">
                  <a16:creationId xmlns:a16="http://schemas.microsoft.com/office/drawing/2014/main" id="{410552C7-3A67-7DEC-4FCE-BC80B060D21E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172" name="Oval 4">
              <a:extLst>
                <a:ext uri="{FF2B5EF4-FFF2-40B4-BE49-F238E27FC236}">
                  <a16:creationId xmlns:a16="http://schemas.microsoft.com/office/drawing/2014/main" id="{323145A4-EFE4-996D-EA4C-5C5ADDECA6FD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173" name="Oval 5">
              <a:extLst>
                <a:ext uri="{FF2B5EF4-FFF2-40B4-BE49-F238E27FC236}">
                  <a16:creationId xmlns:a16="http://schemas.microsoft.com/office/drawing/2014/main" id="{E0EDF651-3CE9-7EF9-2112-5112D8E6293D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174" name="Oval 6">
              <a:extLst>
                <a:ext uri="{FF2B5EF4-FFF2-40B4-BE49-F238E27FC236}">
                  <a16:creationId xmlns:a16="http://schemas.microsoft.com/office/drawing/2014/main" id="{A4DB0976-93A1-242A-F0CB-AE7E635B50C2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175" name="Oval 7">
              <a:extLst>
                <a:ext uri="{FF2B5EF4-FFF2-40B4-BE49-F238E27FC236}">
                  <a16:creationId xmlns:a16="http://schemas.microsoft.com/office/drawing/2014/main" id="{B9478CB0-3798-D0CF-FB98-63D00CD09FD0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176" name="Oval 8">
              <a:extLst>
                <a:ext uri="{FF2B5EF4-FFF2-40B4-BE49-F238E27FC236}">
                  <a16:creationId xmlns:a16="http://schemas.microsoft.com/office/drawing/2014/main" id="{38BF5BD0-B5D3-2119-CB97-E33AE4E490EF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7177" name="Rectangle 9">
            <a:extLst>
              <a:ext uri="{FF2B5EF4-FFF2-40B4-BE49-F238E27FC236}">
                <a16:creationId xmlns:a16="http://schemas.microsoft.com/office/drawing/2014/main" id="{57F3EFDB-E157-65EA-254C-253CCA37D95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178" name="Rectangle 10">
            <a:extLst>
              <a:ext uri="{FF2B5EF4-FFF2-40B4-BE49-F238E27FC236}">
                <a16:creationId xmlns:a16="http://schemas.microsoft.com/office/drawing/2014/main" id="{637F57B5-63CB-7F82-0B2F-5A97D422FF0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179" name="Rectangle 11">
            <a:extLst>
              <a:ext uri="{FF2B5EF4-FFF2-40B4-BE49-F238E27FC236}">
                <a16:creationId xmlns:a16="http://schemas.microsoft.com/office/drawing/2014/main" id="{7AA9C0D4-5ED0-9EF4-7439-72A6E21F305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326B480-1452-464A-842D-C0391FD3289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180" name="Rectangle 12">
            <a:extLst>
              <a:ext uri="{FF2B5EF4-FFF2-40B4-BE49-F238E27FC236}">
                <a16:creationId xmlns:a16="http://schemas.microsoft.com/office/drawing/2014/main" id="{B65759D5-8819-258D-6117-A996BDDDFE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7181" name="Rectangle 13">
            <a:extLst>
              <a:ext uri="{FF2B5EF4-FFF2-40B4-BE49-F238E27FC236}">
                <a16:creationId xmlns:a16="http://schemas.microsoft.com/office/drawing/2014/main" id="{0B54A8BF-F73B-3F86-24EA-63E322D1773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3DD1E-AABE-5955-4F33-C2632B0A3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61729F-7A11-9C94-44E7-B4C5CF4D06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DA90D-A48D-F0D5-2595-F40E9C35C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7A29A-3960-7A2C-5F10-221D026EC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36B02-B9EE-9E8A-A325-766690CE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A99AF-4B23-AF4C-B010-504EC0981C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780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1B73F5-0ED8-5C04-7961-0D4E547673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3F32E5-E3A0-9A35-A13C-D7DCC2DC8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2BE25-6BCB-025E-D31E-94857B8B3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58139-70B6-DB85-8819-7FC7B0095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39182-379F-F72D-93F0-9F4E710D7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442231-FA9F-0040-A86E-C6160D5682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2852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62734-55C6-41BB-C40C-F2840DB9B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27A32-2625-490F-7D75-239F61176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AAB17-499B-BA4F-6E95-BEB4FB027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01569-234B-47AD-A1DD-6204DDC88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E5581-2253-6B40-C3F9-8B24B9B4D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146AF-E3AF-AC4B-9661-7BFF620C25D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03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40C4A-CC31-58B7-DAEC-F3C72A245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CA370-1D6C-2AE7-F7DF-F7CCA832B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FDD3-FF2B-916E-5900-2507D43C4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62595-2DA3-6A50-5CCE-E02C42239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B2107-EEC4-D7A4-4AB4-8B160E42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97111-0481-4541-ACA5-73DF5DCC4EA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807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075EC-91D0-B9DE-1102-863DECDB6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D770F-8770-E9FE-07A1-0FE1F4AA40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4894D5-E3C8-0AA5-EFE1-4D0399FC6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279A1B-1149-22DB-F55F-75C09B980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09802-7631-FA15-6C8D-D36865175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128D0D-72AF-909B-7BB5-8A13A59F7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BD84C-1960-BE49-A81B-72F8B47429C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1885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118CE-0FBB-F26A-D3C8-B96ECE5C1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4829F-102A-5F8C-A68C-2B8D28FF9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52D5EE-6F81-3BD5-1AE1-EA2013560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0685FB-CFEE-708E-1153-ADD8EA7E39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1A33C5-77C9-EF32-8EB5-3822DC57FE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6752CE-FD4D-AAD7-4CA8-C9C99C87E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C4FCFE-0C3A-11F6-0B9B-67977A5E9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088565-6171-D8F6-CB43-C3F6A6E4B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B00BC-288E-734B-9FC9-D5D79B4ED0A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806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C53C8-AE27-2FCF-9A0B-351358501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968B56-46E8-7AF7-DEFC-E5145E0EA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8BE62F-416D-25E6-109A-8945308E6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15EB5F-77C7-1DBB-CA50-25A3C8118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C6EB7-B111-CC42-A6D1-AA270E6862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848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0A5706-203B-8087-F743-C5BA3CFE2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747A2-74BC-4DED-CB0C-BBDDF454C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1B68FC-6443-934D-75D3-DF17F03B8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4BDFD-BDD6-7A41-AE64-F21EBBADA43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957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473D3-570F-2569-CAA3-6E7AAEBDC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6D23C-F022-AC3E-BE6E-5B729DC0C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A4E652-17A7-E4F5-ECB2-A9F37EDF1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775B7F-F2F7-983F-033E-6A66F9768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5522C-91C0-8D02-EA82-E6378EB3C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F0808C-90B9-C000-1862-84995E953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3B26E-D67B-2E45-84D2-1EE339D34FF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4871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70FEC-4ADF-77A9-8F90-C287516FC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CF62E5-AD66-84FF-4CED-97D6DD3C7D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13B53A-4309-305B-913A-BF9DC6D77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B655BA-4DDF-C26E-7CF5-8143697F4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E7C03-7EC4-AB4E-709A-E6D370CF0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E72A9B-0B27-5F57-A4E4-1B8949714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B05B1-816D-4541-A2B5-A0BDB7652D0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702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>
            <a:extLst>
              <a:ext uri="{FF2B5EF4-FFF2-40B4-BE49-F238E27FC236}">
                <a16:creationId xmlns:a16="http://schemas.microsoft.com/office/drawing/2014/main" id="{D0CB9646-BBC3-9B49-FB0A-C1AAA92FB06D}"/>
              </a:ext>
            </a:extLst>
          </p:cNvPr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6147" name="Oval 3">
              <a:extLst>
                <a:ext uri="{FF2B5EF4-FFF2-40B4-BE49-F238E27FC236}">
                  <a16:creationId xmlns:a16="http://schemas.microsoft.com/office/drawing/2014/main" id="{9ADCB538-4717-4B46-1A34-DBF41555D6C4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148" name="Oval 4">
              <a:extLst>
                <a:ext uri="{FF2B5EF4-FFF2-40B4-BE49-F238E27FC236}">
                  <a16:creationId xmlns:a16="http://schemas.microsoft.com/office/drawing/2014/main" id="{28D37D30-0074-7C80-49CD-6C10D453FD4A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149" name="Oval 5">
              <a:extLst>
                <a:ext uri="{FF2B5EF4-FFF2-40B4-BE49-F238E27FC236}">
                  <a16:creationId xmlns:a16="http://schemas.microsoft.com/office/drawing/2014/main" id="{4A8EEDB1-3839-DDBD-2CBE-8A885D2CCB1B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150" name="Oval 6">
              <a:extLst>
                <a:ext uri="{FF2B5EF4-FFF2-40B4-BE49-F238E27FC236}">
                  <a16:creationId xmlns:a16="http://schemas.microsoft.com/office/drawing/2014/main" id="{C29C1D57-686B-20DB-9C22-59A56987C7EC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151" name="Oval 7">
              <a:extLst>
                <a:ext uri="{FF2B5EF4-FFF2-40B4-BE49-F238E27FC236}">
                  <a16:creationId xmlns:a16="http://schemas.microsoft.com/office/drawing/2014/main" id="{91D54E78-02B5-C942-20B8-93559E04592C}"/>
                </a:ext>
              </a:extLst>
            </p:cNvPr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6152" name="Rectangle 8">
            <a:extLst>
              <a:ext uri="{FF2B5EF4-FFF2-40B4-BE49-F238E27FC236}">
                <a16:creationId xmlns:a16="http://schemas.microsoft.com/office/drawing/2014/main" id="{AD8C600D-40AB-7EBF-D59F-D6D16D8840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52763B27-4713-736C-D768-4360F3DF6F7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GB" altLang="en-US"/>
          </a:p>
        </p:txBody>
      </p:sp>
      <p:sp>
        <p:nvSpPr>
          <p:cNvPr id="6154" name="Rectangle 10">
            <a:extLst>
              <a:ext uri="{FF2B5EF4-FFF2-40B4-BE49-F238E27FC236}">
                <a16:creationId xmlns:a16="http://schemas.microsoft.com/office/drawing/2014/main" id="{3561D232-DF42-FFBF-6D34-C5DC2D22FB7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GB" altLang="en-US"/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063CDBC9-B3C1-32A5-00E5-1DF8D18BA40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3A5F233F-ACEC-B740-B34D-FB03118A1FC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B3A71B93-6C6D-1B73-B025-80D6E76AEC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>
            <a:extLst>
              <a:ext uri="{FF2B5EF4-FFF2-40B4-BE49-F238E27FC236}">
                <a16:creationId xmlns:a16="http://schemas.microsoft.com/office/drawing/2014/main" id="{7C417005-6E85-BEB9-407D-03D7214760FB}"/>
              </a:ext>
            </a:extLst>
          </p:cNvPr>
          <p:cNvGrpSpPr>
            <a:grpSpLocks/>
          </p:cNvGrpSpPr>
          <p:nvPr/>
        </p:nvGrpSpPr>
        <p:grpSpPr bwMode="auto">
          <a:xfrm>
            <a:off x="2051050" y="2349500"/>
            <a:ext cx="4972050" cy="1858963"/>
            <a:chOff x="1020" y="845"/>
            <a:chExt cx="3132" cy="1171"/>
          </a:xfrm>
        </p:grpSpPr>
        <p:grpSp>
          <p:nvGrpSpPr>
            <p:cNvPr id="3075" name="Group 3">
              <a:extLst>
                <a:ext uri="{FF2B5EF4-FFF2-40B4-BE49-F238E27FC236}">
                  <a16:creationId xmlns:a16="http://schemas.microsoft.com/office/drawing/2014/main" id="{1AF5DCD4-FE4A-89CE-76E2-8E5A8E4446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0" y="845"/>
              <a:ext cx="3124" cy="582"/>
              <a:chOff x="1020" y="845"/>
              <a:chExt cx="3124" cy="582"/>
            </a:xfrm>
          </p:grpSpPr>
          <p:pic>
            <p:nvPicPr>
              <p:cNvPr id="3076" name="Picture 4">
                <a:extLst>
                  <a:ext uri="{FF2B5EF4-FFF2-40B4-BE49-F238E27FC236}">
                    <a16:creationId xmlns:a16="http://schemas.microsoft.com/office/drawing/2014/main" id="{B5537358-4C30-7AA9-164A-E603CE9A270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0" y="845"/>
                <a:ext cx="720" cy="5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77" name="Picture 5">
                <a:extLst>
                  <a:ext uri="{FF2B5EF4-FFF2-40B4-BE49-F238E27FC236}">
                    <a16:creationId xmlns:a16="http://schemas.microsoft.com/office/drawing/2014/main" id="{03FEB9AE-F879-E9F5-0D0F-225BF2AAACB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10" y="845"/>
                <a:ext cx="720" cy="5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78" name="Picture 6">
                <a:extLst>
                  <a:ext uri="{FF2B5EF4-FFF2-40B4-BE49-F238E27FC236}">
                    <a16:creationId xmlns:a16="http://schemas.microsoft.com/office/drawing/2014/main" id="{4D9AE63A-D3B9-9641-7BE6-5CCAC525C0D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00" y="845"/>
                <a:ext cx="720" cy="5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79" name="Picture 7">
                <a:extLst>
                  <a:ext uri="{FF2B5EF4-FFF2-40B4-BE49-F238E27FC236}">
                    <a16:creationId xmlns:a16="http://schemas.microsoft.com/office/drawing/2014/main" id="{B893B8D4-6BB2-847A-5FEE-41F51923BAC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89" y="845"/>
                <a:ext cx="720" cy="5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80" name="Picture 8">
                <a:extLst>
                  <a:ext uri="{FF2B5EF4-FFF2-40B4-BE49-F238E27FC236}">
                    <a16:creationId xmlns:a16="http://schemas.microsoft.com/office/drawing/2014/main" id="{D40BF51D-24EC-AEFC-8FC9-F6E4C1C4D46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4" y="845"/>
                <a:ext cx="720" cy="5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081" name="Group 9">
              <a:extLst>
                <a:ext uri="{FF2B5EF4-FFF2-40B4-BE49-F238E27FC236}">
                  <a16:creationId xmlns:a16="http://schemas.microsoft.com/office/drawing/2014/main" id="{0924CFCB-57CD-160B-4B6D-ED4CE56CDE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8" y="1434"/>
              <a:ext cx="3124" cy="582"/>
              <a:chOff x="1020" y="845"/>
              <a:chExt cx="3124" cy="582"/>
            </a:xfrm>
          </p:grpSpPr>
          <p:pic>
            <p:nvPicPr>
              <p:cNvPr id="3082" name="Picture 10">
                <a:extLst>
                  <a:ext uri="{FF2B5EF4-FFF2-40B4-BE49-F238E27FC236}">
                    <a16:creationId xmlns:a16="http://schemas.microsoft.com/office/drawing/2014/main" id="{A7818308-0B88-3B51-ECAA-C3A8BC7D71D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0" y="845"/>
                <a:ext cx="720" cy="5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83" name="Picture 11">
                <a:extLst>
                  <a:ext uri="{FF2B5EF4-FFF2-40B4-BE49-F238E27FC236}">
                    <a16:creationId xmlns:a16="http://schemas.microsoft.com/office/drawing/2014/main" id="{EF282A09-32A2-37DD-06C9-993CE2CB8F4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10" y="845"/>
                <a:ext cx="720" cy="5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84" name="Picture 12">
                <a:extLst>
                  <a:ext uri="{FF2B5EF4-FFF2-40B4-BE49-F238E27FC236}">
                    <a16:creationId xmlns:a16="http://schemas.microsoft.com/office/drawing/2014/main" id="{54B5DAD6-024B-7DD0-709B-99413BE056C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00" y="845"/>
                <a:ext cx="720" cy="5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85" name="Picture 13">
                <a:extLst>
                  <a:ext uri="{FF2B5EF4-FFF2-40B4-BE49-F238E27FC236}">
                    <a16:creationId xmlns:a16="http://schemas.microsoft.com/office/drawing/2014/main" id="{2D2F02BD-33B7-1B78-9BDA-77032BDDBE5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89" y="845"/>
                <a:ext cx="720" cy="5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86" name="Picture 14">
                <a:extLst>
                  <a:ext uri="{FF2B5EF4-FFF2-40B4-BE49-F238E27FC236}">
                    <a16:creationId xmlns:a16="http://schemas.microsoft.com/office/drawing/2014/main" id="{E588ADC1-389E-642C-1D9E-58EF18182A8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4" y="845"/>
                <a:ext cx="720" cy="5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087" name="Rectangle 15">
            <a:extLst>
              <a:ext uri="{FF2B5EF4-FFF2-40B4-BE49-F238E27FC236}">
                <a16:creationId xmlns:a16="http://schemas.microsoft.com/office/drawing/2014/main" id="{C16CDDD4-D5ED-1783-44D0-F7FF59FEE4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£1 Bar of Chocolate</a:t>
            </a:r>
            <a:endParaRPr lang="en-US" altLang="en-US"/>
          </a:p>
        </p:txBody>
      </p:sp>
      <p:sp>
        <p:nvSpPr>
          <p:cNvPr id="3088" name="Text Box 16">
            <a:extLst>
              <a:ext uri="{FF2B5EF4-FFF2-40B4-BE49-F238E27FC236}">
                <a16:creationId xmlns:a16="http://schemas.microsoft.com/office/drawing/2014/main" id="{29E9CB70-90E7-D55B-E694-2210A40AB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797425"/>
            <a:ext cx="59039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/>
              <a:t>A bar of chocolate costs £1.</a:t>
            </a:r>
          </a:p>
          <a:p>
            <a:pPr>
              <a:spcBef>
                <a:spcPct val="50000"/>
              </a:spcBef>
            </a:pPr>
            <a:r>
              <a:rPr lang="en-GB" altLang="en-US" sz="3200"/>
              <a:t>Where does the money go?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18" name="Group 22">
            <a:extLst>
              <a:ext uri="{FF2B5EF4-FFF2-40B4-BE49-F238E27FC236}">
                <a16:creationId xmlns:a16="http://schemas.microsoft.com/office/drawing/2014/main" id="{5DE73DD3-CBAF-C8B2-C0D0-64CF7920685F}"/>
              </a:ext>
            </a:extLst>
          </p:cNvPr>
          <p:cNvGrpSpPr>
            <a:grpSpLocks/>
          </p:cNvGrpSpPr>
          <p:nvPr/>
        </p:nvGrpSpPr>
        <p:grpSpPr bwMode="auto">
          <a:xfrm>
            <a:off x="2555875" y="4797425"/>
            <a:ext cx="2582863" cy="923925"/>
            <a:chOff x="1610" y="3022"/>
            <a:chExt cx="1627" cy="582"/>
          </a:xfrm>
        </p:grpSpPr>
        <p:pic>
          <p:nvPicPr>
            <p:cNvPr id="4102" name="Picture 6">
              <a:extLst>
                <a:ext uri="{FF2B5EF4-FFF2-40B4-BE49-F238E27FC236}">
                  <a16:creationId xmlns:a16="http://schemas.microsoft.com/office/drawing/2014/main" id="{12DE591C-92BE-AEF3-AEDB-DAF3A4E80D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05"/>
            <a:stretch>
              <a:fillRect/>
            </a:stretch>
          </p:blipFill>
          <p:spPr bwMode="auto">
            <a:xfrm>
              <a:off x="1610" y="3022"/>
              <a:ext cx="221" cy="5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3" name="Picture 7">
              <a:extLst>
                <a:ext uri="{FF2B5EF4-FFF2-40B4-BE49-F238E27FC236}">
                  <a16:creationId xmlns:a16="http://schemas.microsoft.com/office/drawing/2014/main" id="{DEB1FFB7-B5BE-9CAD-5EAE-54292716B9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1" y="3022"/>
              <a:ext cx="720" cy="5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4" name="Picture 8">
              <a:extLst>
                <a:ext uri="{FF2B5EF4-FFF2-40B4-BE49-F238E27FC236}">
                  <a16:creationId xmlns:a16="http://schemas.microsoft.com/office/drawing/2014/main" id="{5242B699-C542-77CF-63D4-E81E2A8BD7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7" y="3022"/>
              <a:ext cx="720" cy="5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105" name="Picture 9">
            <a:extLst>
              <a:ext uri="{FF2B5EF4-FFF2-40B4-BE49-F238E27FC236}">
                <a16:creationId xmlns:a16="http://schemas.microsoft.com/office/drawing/2014/main" id="{2695D160-83CA-6519-B815-57A1968D87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945"/>
          <a:stretch>
            <a:fillRect/>
          </a:stretch>
        </p:blipFill>
        <p:spPr bwMode="auto">
          <a:xfrm>
            <a:off x="7164388" y="3644900"/>
            <a:ext cx="720725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17" name="Group 21">
            <a:extLst>
              <a:ext uri="{FF2B5EF4-FFF2-40B4-BE49-F238E27FC236}">
                <a16:creationId xmlns:a16="http://schemas.microsoft.com/office/drawing/2014/main" id="{66B29F57-FFEF-C78C-AC4A-D210DEEA2078}"/>
              </a:ext>
            </a:extLst>
          </p:cNvPr>
          <p:cNvGrpSpPr>
            <a:grpSpLocks/>
          </p:cNvGrpSpPr>
          <p:nvPr/>
        </p:nvGrpSpPr>
        <p:grpSpPr bwMode="auto">
          <a:xfrm>
            <a:off x="6659563" y="1196975"/>
            <a:ext cx="1508125" cy="923925"/>
            <a:chOff x="4195" y="754"/>
            <a:chExt cx="950" cy="582"/>
          </a:xfrm>
        </p:grpSpPr>
        <p:pic>
          <p:nvPicPr>
            <p:cNvPr id="4106" name="Picture 10">
              <a:extLst>
                <a:ext uri="{FF2B5EF4-FFF2-40B4-BE49-F238E27FC236}">
                  <a16:creationId xmlns:a16="http://schemas.microsoft.com/office/drawing/2014/main" id="{A7535E34-2B3E-531F-FE1C-1A34D3C17F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2222"/>
            <a:stretch>
              <a:fillRect/>
            </a:stretch>
          </p:blipFill>
          <p:spPr bwMode="auto">
            <a:xfrm>
              <a:off x="4873" y="754"/>
              <a:ext cx="272" cy="5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7" name="Picture 11">
              <a:extLst>
                <a:ext uri="{FF2B5EF4-FFF2-40B4-BE49-F238E27FC236}">
                  <a16:creationId xmlns:a16="http://schemas.microsoft.com/office/drawing/2014/main" id="{30758985-5866-F4F3-44A4-515F144C77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5" y="754"/>
              <a:ext cx="720" cy="5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108" name="Text Box 12">
            <a:extLst>
              <a:ext uri="{FF2B5EF4-FFF2-40B4-BE49-F238E27FC236}">
                <a16:creationId xmlns:a16="http://schemas.microsoft.com/office/drawing/2014/main" id="{6CE6070E-6EC4-C876-5989-EE2D1E5F4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2349500"/>
            <a:ext cx="23749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altLang="en-US" dirty="0"/>
              <a:t>13p cocoa ingredient producers – including middlemen</a:t>
            </a:r>
            <a:endParaRPr lang="en-US" altLang="en-US" dirty="0"/>
          </a:p>
        </p:txBody>
      </p:sp>
      <p:sp>
        <p:nvSpPr>
          <p:cNvPr id="4109" name="Text Box 13">
            <a:extLst>
              <a:ext uri="{FF2B5EF4-FFF2-40B4-BE49-F238E27FC236}">
                <a16:creationId xmlns:a16="http://schemas.microsoft.com/office/drawing/2014/main" id="{FFEEFE8C-1914-EFA3-96C4-E99A5CF90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4724400"/>
            <a:ext cx="2232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altLang="en-US" dirty="0"/>
              <a:t>7p other ingredient producers</a:t>
            </a:r>
            <a:endParaRPr lang="en-US" altLang="en-US" dirty="0"/>
          </a:p>
        </p:txBody>
      </p:sp>
      <p:sp>
        <p:nvSpPr>
          <p:cNvPr id="4110" name="Text Box 14">
            <a:extLst>
              <a:ext uri="{FF2B5EF4-FFF2-40B4-BE49-F238E27FC236}">
                <a16:creationId xmlns:a16="http://schemas.microsoft.com/office/drawing/2014/main" id="{D3B5D529-E1B4-1F77-5CA0-BA0EFA0D2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2367" y="5838031"/>
            <a:ext cx="1223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altLang="en-US" dirty="0"/>
              <a:t>22p shop</a:t>
            </a:r>
            <a:endParaRPr lang="en-US" altLang="en-US" dirty="0"/>
          </a:p>
        </p:txBody>
      </p:sp>
      <p:grpSp>
        <p:nvGrpSpPr>
          <p:cNvPr id="4122" name="Group 26">
            <a:extLst>
              <a:ext uri="{FF2B5EF4-FFF2-40B4-BE49-F238E27FC236}">
                <a16:creationId xmlns:a16="http://schemas.microsoft.com/office/drawing/2014/main" id="{E672A485-101C-E8A6-8EC2-F01AB068C92D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3140075"/>
            <a:ext cx="1150937" cy="1441450"/>
            <a:chOff x="295" y="1978"/>
            <a:chExt cx="725" cy="908"/>
          </a:xfrm>
        </p:grpSpPr>
        <p:pic>
          <p:nvPicPr>
            <p:cNvPr id="4111" name="Picture 15">
              <a:extLst>
                <a:ext uri="{FF2B5EF4-FFF2-40B4-BE49-F238E27FC236}">
                  <a16:creationId xmlns:a16="http://schemas.microsoft.com/office/drawing/2014/main" id="{8872AC11-3CCF-A81F-CAE4-A9146A81D2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1978"/>
              <a:ext cx="720" cy="5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12" name="Picture 16">
              <a:extLst>
                <a:ext uri="{FF2B5EF4-FFF2-40B4-BE49-F238E27FC236}">
                  <a16:creationId xmlns:a16="http://schemas.microsoft.com/office/drawing/2014/main" id="{FBEDF443-B651-F898-D710-AEFD42F907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5360"/>
            <a:stretch>
              <a:fillRect/>
            </a:stretch>
          </p:blipFill>
          <p:spPr bwMode="auto">
            <a:xfrm>
              <a:off x="300" y="2568"/>
              <a:ext cx="720" cy="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119" name="Group 23">
            <a:extLst>
              <a:ext uri="{FF2B5EF4-FFF2-40B4-BE49-F238E27FC236}">
                <a16:creationId xmlns:a16="http://schemas.microsoft.com/office/drawing/2014/main" id="{2E4D1DF3-93BE-2E7E-E616-C8BCE2D4D136}"/>
              </a:ext>
            </a:extLst>
          </p:cNvPr>
          <p:cNvGrpSpPr>
            <a:grpSpLocks/>
          </p:cNvGrpSpPr>
          <p:nvPr/>
        </p:nvGrpSpPr>
        <p:grpSpPr bwMode="auto">
          <a:xfrm>
            <a:off x="2555875" y="836613"/>
            <a:ext cx="2727325" cy="1860550"/>
            <a:chOff x="1610" y="527"/>
            <a:chExt cx="1718" cy="1172"/>
          </a:xfrm>
        </p:grpSpPr>
        <p:pic>
          <p:nvPicPr>
            <p:cNvPr id="4098" name="Picture 2">
              <a:extLst>
                <a:ext uri="{FF2B5EF4-FFF2-40B4-BE49-F238E27FC236}">
                  <a16:creationId xmlns:a16="http://schemas.microsoft.com/office/drawing/2014/main" id="{CAA313C0-FC3E-7093-F456-97199C7E8C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3" y="1117"/>
              <a:ext cx="720" cy="5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Picture 3">
              <a:extLst>
                <a:ext uri="{FF2B5EF4-FFF2-40B4-BE49-F238E27FC236}">
                  <a16:creationId xmlns:a16="http://schemas.microsoft.com/office/drawing/2014/main" id="{0FFE47DC-0CC7-4F42-056E-CD3E5520A5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" y="1117"/>
              <a:ext cx="720" cy="5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0" name="Picture 4">
              <a:extLst>
                <a:ext uri="{FF2B5EF4-FFF2-40B4-BE49-F238E27FC236}">
                  <a16:creationId xmlns:a16="http://schemas.microsoft.com/office/drawing/2014/main" id="{66EF3DAC-2449-1FAC-34CD-6A1853F49B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2" y="527"/>
              <a:ext cx="720" cy="5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1" name="Picture 5">
              <a:extLst>
                <a:ext uri="{FF2B5EF4-FFF2-40B4-BE49-F238E27FC236}">
                  <a16:creationId xmlns:a16="http://schemas.microsoft.com/office/drawing/2014/main" id="{E5689199-57C4-52D9-A7B4-87B9BA19263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" y="527"/>
              <a:ext cx="720" cy="5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14" name="Picture 18">
              <a:extLst>
                <a:ext uri="{FF2B5EF4-FFF2-40B4-BE49-F238E27FC236}">
                  <a16:creationId xmlns:a16="http://schemas.microsoft.com/office/drawing/2014/main" id="{082FDCAC-A960-98F1-EC06-1E081A1610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055"/>
            <a:stretch>
              <a:fillRect/>
            </a:stretch>
          </p:blipFill>
          <p:spPr bwMode="auto">
            <a:xfrm>
              <a:off x="1610" y="890"/>
              <a:ext cx="266" cy="5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115" name="Text Box 19">
            <a:extLst>
              <a:ext uri="{FF2B5EF4-FFF2-40B4-BE49-F238E27FC236}">
                <a16:creationId xmlns:a16="http://schemas.microsoft.com/office/drawing/2014/main" id="{BA9E02D6-56B1-E0B8-A73F-7E063714F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2852738"/>
            <a:ext cx="2808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dirty="0"/>
              <a:t>43p chocolate companies</a:t>
            </a:r>
            <a:endParaRPr lang="en-US" altLang="en-US" dirty="0"/>
          </a:p>
        </p:txBody>
      </p:sp>
      <p:sp>
        <p:nvSpPr>
          <p:cNvPr id="4116" name="Text Box 20">
            <a:extLst>
              <a:ext uri="{FF2B5EF4-FFF2-40B4-BE49-F238E27FC236}">
                <a16:creationId xmlns:a16="http://schemas.microsoft.com/office/drawing/2014/main" id="{92A2AF33-B3AC-BC92-A565-B5DCD6DCE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756" y="4796819"/>
            <a:ext cx="20875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altLang="en-US" dirty="0"/>
              <a:t>15p government (taxes)</a:t>
            </a:r>
            <a:endParaRPr lang="en-US" altLang="en-US" dirty="0"/>
          </a:p>
        </p:txBody>
      </p:sp>
      <p:sp>
        <p:nvSpPr>
          <p:cNvPr id="4123" name="Text Box 27">
            <a:extLst>
              <a:ext uri="{FF2B5EF4-FFF2-40B4-BE49-F238E27FC236}">
                <a16:creationId xmlns:a16="http://schemas.microsoft.com/office/drawing/2014/main" id="{3B48D07D-F2B3-3819-937B-D4885E6B59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3644900"/>
            <a:ext cx="39608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3200"/>
              <a:t>Who Benefits Most?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/>
      <p:bldP spid="4109" grpId="0"/>
      <p:bldP spid="4110" grpId="0"/>
      <p:bldP spid="4115" grpId="0"/>
      <p:bldP spid="41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973E59F-8595-4CD9-36E0-342A5A8C44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Cocoa Trade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54D04E0-42AB-E11D-AAED-2952939D63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spcAft>
                <a:spcPct val="50000"/>
              </a:spcAft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GB" altLang="en-US"/>
              <a:t>What is the work on a cocoa farm like?</a:t>
            </a:r>
          </a:p>
          <a:p>
            <a:pPr marL="609600" indent="-609600">
              <a:lnSpc>
                <a:spcPct val="90000"/>
              </a:lnSpc>
              <a:spcAft>
                <a:spcPct val="50000"/>
              </a:spcAft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GB" altLang="en-US"/>
              <a:t>Why are so many children working on cocoa farms in places like C</a:t>
            </a:r>
            <a:r>
              <a:rPr lang="en-US" altLang="en-US">
                <a:cs typeface="Arial" panose="020B0604020202020204" pitchFamily="34" charset="0"/>
              </a:rPr>
              <a:t>ôte d’Ivoire</a:t>
            </a:r>
          </a:p>
          <a:p>
            <a:pPr marL="609600" indent="-609600">
              <a:lnSpc>
                <a:spcPct val="90000"/>
              </a:lnSpc>
              <a:spcAft>
                <a:spcPct val="50000"/>
              </a:spcAft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US" altLang="en-US">
                <a:cs typeface="Arial" panose="020B0604020202020204" pitchFamily="34" charset="0"/>
              </a:rPr>
              <a:t>What might some of the consequences of this work be?</a:t>
            </a:r>
            <a:endParaRPr lang="en-GB" altLang="en-US"/>
          </a:p>
          <a:p>
            <a:pPr marL="609600" indent="-609600">
              <a:lnSpc>
                <a:spcPct val="90000"/>
              </a:lnSpc>
              <a:spcAft>
                <a:spcPct val="50000"/>
              </a:spcAft>
              <a:buClr>
                <a:schemeClr val="hlink"/>
              </a:buClr>
              <a:buFont typeface="Wingdings" pitchFamily="2" charset="2"/>
              <a:buAutoNum type="arabicPeriod"/>
            </a:pPr>
            <a:r>
              <a:rPr lang="en-GB" altLang="en-US"/>
              <a:t>Why do farmers in places like C</a:t>
            </a:r>
            <a:r>
              <a:rPr lang="en-US" altLang="en-US">
                <a:cs typeface="Arial" panose="020B0604020202020204" pitchFamily="34" charset="0"/>
              </a:rPr>
              <a:t>ôte d’Ivoire make such a small amount of money from the production of cocoa?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termark">
  <a:themeElements>
    <a:clrScheme name="Watermark 2">
      <a:dk1>
        <a:srgbClr val="000000"/>
      </a:dk1>
      <a:lt1>
        <a:srgbClr val="FFFFFF"/>
      </a:lt1>
      <a:dk2>
        <a:srgbClr val="666633"/>
      </a:dk2>
      <a:lt2>
        <a:srgbClr val="5F5F5F"/>
      </a:lt2>
      <a:accent1>
        <a:srgbClr val="FFCC00"/>
      </a:accent1>
      <a:accent2>
        <a:srgbClr val="EFF0B2"/>
      </a:accent2>
      <a:accent3>
        <a:srgbClr val="FFFFFF"/>
      </a:accent3>
      <a:accent4>
        <a:srgbClr val="000000"/>
      </a:accent4>
      <a:accent5>
        <a:srgbClr val="FFE2AA"/>
      </a:accent5>
      <a:accent6>
        <a:srgbClr val="D9D9A1"/>
      </a:accent6>
      <a:hlink>
        <a:srgbClr val="808000"/>
      </a:hlink>
      <a:folHlink>
        <a:srgbClr val="CCCC00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11</TotalTime>
  <Words>106</Words>
  <Application>Microsoft Macintosh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Wingdings</vt:lpstr>
      <vt:lpstr>Watermark</vt:lpstr>
      <vt:lpstr>The £1 Bar of Chocolate</vt:lpstr>
      <vt:lpstr>PowerPoint Presentation</vt:lpstr>
      <vt:lpstr>The Cocoa Trade</vt:lpstr>
    </vt:vector>
  </TitlesOfParts>
  <Company>RM Network: Build 12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£1 Bar of Chocolate</dc:title>
  <dc:creator>QIFORD</dc:creator>
  <cp:lastModifiedBy>Ian Ford</cp:lastModifiedBy>
  <cp:revision>4</cp:revision>
  <dcterms:created xsi:type="dcterms:W3CDTF">2007-10-11T08:43:39Z</dcterms:created>
  <dcterms:modified xsi:type="dcterms:W3CDTF">2024-11-19T12:36:11Z</dcterms:modified>
</cp:coreProperties>
</file>